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sldIdLst>
    <p:sldId id="258" r:id="rId2"/>
    <p:sldId id="259" r:id="rId3"/>
    <p:sldId id="271" r:id="rId4"/>
    <p:sldId id="260" r:id="rId5"/>
    <p:sldId id="263" r:id="rId6"/>
    <p:sldId id="281" r:id="rId7"/>
    <p:sldId id="283" r:id="rId8"/>
    <p:sldId id="285" r:id="rId9"/>
    <p:sldId id="273" r:id="rId10"/>
    <p:sldId id="286" r:id="rId11"/>
    <p:sldId id="306" r:id="rId12"/>
    <p:sldId id="307" r:id="rId13"/>
    <p:sldId id="308" r:id="rId14"/>
    <p:sldId id="309" r:id="rId15"/>
    <p:sldId id="310" r:id="rId16"/>
    <p:sldId id="287" r:id="rId17"/>
    <p:sldId id="289" r:id="rId18"/>
    <p:sldId id="311" r:id="rId19"/>
    <p:sldId id="312" r:id="rId20"/>
    <p:sldId id="290" r:id="rId21"/>
    <p:sldId id="291" r:id="rId22"/>
    <p:sldId id="294" r:id="rId23"/>
    <p:sldId id="313" r:id="rId24"/>
    <p:sldId id="314" r:id="rId25"/>
    <p:sldId id="315" r:id="rId26"/>
    <p:sldId id="318" r:id="rId27"/>
    <p:sldId id="316" r:id="rId28"/>
    <p:sldId id="300" r:id="rId29"/>
    <p:sldId id="317" r:id="rId30"/>
    <p:sldId id="268" r:id="rId3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20" autoAdjust="0"/>
    <p:restoredTop sz="94705"/>
  </p:normalViewPr>
  <p:slideViewPr>
    <p:cSldViewPr snapToGrid="0" snapToObjects="1">
      <p:cViewPr varScale="1">
        <p:scale>
          <a:sx n="83" d="100"/>
          <a:sy n="83" d="100"/>
        </p:scale>
        <p:origin x="7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1" name="矩形 20"/>
          <p:cNvSpPr/>
          <p:nvPr userDrawn="1"/>
        </p:nvSpPr>
        <p:spPr>
          <a:xfrm>
            <a:off x="-2" y="6350510"/>
            <a:ext cx="12192000" cy="77491"/>
          </a:xfrm>
          <a:prstGeom prst="rect">
            <a:avLst/>
          </a:prstGeom>
          <a:blipFill>
            <a:blip r:embed="rId2"/>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20" name="矩形 19"/>
          <p:cNvSpPr/>
          <p:nvPr userDrawn="1"/>
        </p:nvSpPr>
        <p:spPr>
          <a:xfrm>
            <a:off x="-2" y="326677"/>
            <a:ext cx="12192000" cy="77491"/>
          </a:xfrm>
          <a:prstGeom prst="rect">
            <a:avLst/>
          </a:prstGeom>
          <a:blipFill>
            <a:blip r:embed="rId2"/>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5" name="矩形 4"/>
          <p:cNvSpPr/>
          <p:nvPr userDrawn="1"/>
        </p:nvSpPr>
        <p:spPr>
          <a:xfrm>
            <a:off x="0" y="185980"/>
            <a:ext cx="12192000" cy="77491"/>
          </a:xfrm>
          <a:prstGeom prst="rect">
            <a:avLst/>
          </a:prstGeom>
          <a:blipFill>
            <a:blip r:embed="rId2"/>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6" name="矩形 5"/>
          <p:cNvSpPr/>
          <p:nvPr userDrawn="1"/>
        </p:nvSpPr>
        <p:spPr>
          <a:xfrm>
            <a:off x="0" y="6491207"/>
            <a:ext cx="12192000" cy="77491"/>
          </a:xfrm>
          <a:prstGeom prst="rect">
            <a:avLst/>
          </a:prstGeom>
          <a:blipFill>
            <a:blip r:embed="rId2"/>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22" name="直角三角形 21"/>
          <p:cNvSpPr/>
          <p:nvPr userDrawn="1"/>
        </p:nvSpPr>
        <p:spPr>
          <a:xfrm>
            <a:off x="0" y="5594728"/>
            <a:ext cx="1301858" cy="1301858"/>
          </a:xfrm>
          <a:prstGeom prst="rtTriangle">
            <a:avLst/>
          </a:prstGeom>
          <a:blipFill dpi="0" rotWithShape="1">
            <a:blip r:embed="rId2"/>
            <a:srcRect/>
            <a:tile tx="0" ty="0" sx="100000" sy="100000" flip="none" algn="tl"/>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23" name="直角三角形 22"/>
          <p:cNvSpPr/>
          <p:nvPr userDrawn="1"/>
        </p:nvSpPr>
        <p:spPr>
          <a:xfrm rot="10800000">
            <a:off x="10890140" y="0"/>
            <a:ext cx="1301858" cy="1301858"/>
          </a:xfrm>
          <a:prstGeom prst="rtTriangle">
            <a:avLst/>
          </a:prstGeom>
          <a:blipFill dpi="0" rotWithShape="1">
            <a:blip r:embed="rId2"/>
            <a:srcRect/>
            <a:tile tx="0" ty="0" sx="100000" sy="100000" flip="none" algn="tl"/>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24" name="直角三角形 23"/>
          <p:cNvSpPr/>
          <p:nvPr userDrawn="1"/>
        </p:nvSpPr>
        <p:spPr>
          <a:xfrm rot="16200000">
            <a:off x="10890142" y="5556142"/>
            <a:ext cx="1301858" cy="1301858"/>
          </a:xfrm>
          <a:prstGeom prst="rtTriangle">
            <a:avLst/>
          </a:prstGeom>
          <a:blipFill dpi="0" rotWithShape="1">
            <a:blip r:embed="rId2"/>
            <a:srcRect/>
            <a:tile tx="0" ty="0" sx="100000" sy="100000" flip="none" algn="tl"/>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25" name="直角三角形 24"/>
          <p:cNvSpPr/>
          <p:nvPr userDrawn="1"/>
        </p:nvSpPr>
        <p:spPr>
          <a:xfrm rot="5400000">
            <a:off x="0" y="0"/>
            <a:ext cx="1301858" cy="1301858"/>
          </a:xfrm>
          <a:prstGeom prst="rtTriangle">
            <a:avLst/>
          </a:prstGeom>
          <a:blipFill dpi="0" rotWithShape="1">
            <a:blip r:embed="rId2"/>
            <a:srcRect/>
            <a:tile tx="0" ty="0" sx="100000" sy="100000" flip="none" algn="tl"/>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Tree>
    <p:extLst>
      <p:ext uri="{BB962C8B-B14F-4D97-AF65-F5344CB8AC3E}">
        <p14:creationId xmlns:p14="http://schemas.microsoft.com/office/powerpoint/2010/main" val="10599613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rot="10800000">
            <a:off x="0" y="-45204"/>
            <a:ext cx="6922575" cy="6903204"/>
          </a:xfrm>
          <a:prstGeom prst="rect">
            <a:avLst/>
          </a:prstGeom>
          <a:blipFill dpi="0" rotWithShape="1">
            <a:blip r:embed="rId2"/>
            <a:srcRect/>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Tree>
    <p:extLst>
      <p:ext uri="{BB962C8B-B14F-4D97-AF65-F5344CB8AC3E}">
        <p14:creationId xmlns:p14="http://schemas.microsoft.com/office/powerpoint/2010/main" val="2357457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 y="0"/>
            <a:ext cx="12192000" cy="6858000"/>
          </a:xfrm>
          <a:prstGeom prst="rect">
            <a:avLst/>
          </a:prstGeom>
          <a:blipFill dpi="0" rotWithShape="1">
            <a:blip r:embed="rId2"/>
            <a:srcRect/>
            <a:stretch>
              <a:fillRect/>
            </a:stretch>
          </a:blipFill>
          <a:ln>
            <a:noFill/>
          </a:ln>
          <a:effectLst>
            <a:innerShdw blurRad="635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Tree>
    <p:extLst>
      <p:ext uri="{BB962C8B-B14F-4D97-AF65-F5344CB8AC3E}">
        <p14:creationId xmlns:p14="http://schemas.microsoft.com/office/powerpoint/2010/main" val="13414431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5" name="矩形 4"/>
          <p:cNvSpPr/>
          <p:nvPr userDrawn="1"/>
        </p:nvSpPr>
        <p:spPr>
          <a:xfrm>
            <a:off x="0" y="185980"/>
            <a:ext cx="12192000" cy="77491"/>
          </a:xfrm>
          <a:prstGeom prst="rect">
            <a:avLst/>
          </a:prstGeom>
          <a:blipFill>
            <a:blip r:embed="rId2"/>
            <a:stretch>
              <a:fillRect/>
            </a:stretch>
          </a:blipFill>
          <a:ln>
            <a:noFill/>
          </a:ln>
          <a:effectLst>
            <a:outerShdw blurRad="50800" dist="762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
        <p:nvSpPr>
          <p:cNvPr id="6" name="矩形 5"/>
          <p:cNvSpPr/>
          <p:nvPr userDrawn="1"/>
        </p:nvSpPr>
        <p:spPr>
          <a:xfrm>
            <a:off x="0" y="6491207"/>
            <a:ext cx="12192000" cy="77491"/>
          </a:xfrm>
          <a:prstGeom prst="rect">
            <a:avLst/>
          </a:prstGeom>
          <a:blipFill>
            <a:blip r:embed="rId2"/>
            <a:stretch>
              <a:fillRect/>
            </a:stretch>
          </a:blipFill>
          <a:ln>
            <a:noFill/>
          </a:ln>
          <a:effectLst>
            <a:outerShdw blurRad="50800" dist="762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zh-CN" altLang="en-US">
              <a:solidFill>
                <a:schemeClr val="tx1"/>
              </a:solidFill>
            </a:endParaRPr>
          </a:p>
        </p:txBody>
      </p:sp>
    </p:spTree>
    <p:extLst>
      <p:ext uri="{BB962C8B-B14F-4D97-AF65-F5344CB8AC3E}">
        <p14:creationId xmlns:p14="http://schemas.microsoft.com/office/powerpoint/2010/main" val="8641018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smtClean="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smtClean="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smtClean="0">
                <a:solidFill>
                  <a:srgbClr val="FFFFFF"/>
                </a:solidFill>
                <a:latin typeface="Segoe UI Light"/>
                <a:ea typeface="微软雅黑"/>
                <a:cs typeface="Segoe UI Light"/>
              </a:rPr>
              <a:t>标注</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smtClean="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行距</a:t>
            </a: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声明</a:t>
            </a:r>
            <a:endParaRPr lang="en-US" altLang="zh-CN" sz="1400" dirty="0" smtClean="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smtClean="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中文 微软雅黑</a:t>
            </a: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正文 </a:t>
            </a:r>
            <a:r>
              <a:rPr lang="en-US" altLang="zh-CN" sz="1400" dirty="0" smtClean="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设计师原创</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smtClean="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不得被全部或部分的复制、传播、销售，否则将承担法律责任。</a:t>
            </a:r>
            <a:endPar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smtClean="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smtClean="0">
                <a:solidFill>
                  <a:srgbClr val="000000"/>
                </a:solidFill>
                <a:latin typeface="Century Gothic"/>
                <a:ea typeface="微软雅黑" charset="0"/>
              </a:rPr>
              <a:t>点击</a:t>
            </a:r>
            <a:r>
              <a:rPr kumimoji="1" lang="en-US" altLang="zh-CN" sz="1333" dirty="0" smtClean="0">
                <a:solidFill>
                  <a:srgbClr val="000000"/>
                </a:solidFill>
                <a:latin typeface="Segoe UI Light" charset="0"/>
                <a:ea typeface="Segoe UI Light" charset="0"/>
                <a:cs typeface="Segoe UI Light" charset="0"/>
              </a:rPr>
              <a:t>Logo</a:t>
            </a:r>
            <a:r>
              <a:rPr kumimoji="1" lang="zh-CN" altLang="en-US" sz="1333" dirty="0" smtClean="0">
                <a:solidFill>
                  <a:srgbClr val="000000"/>
                </a:solidFill>
                <a:latin typeface="Century Gothic"/>
                <a:ea typeface="微软雅黑" charset="0"/>
              </a:rPr>
              <a:t>获取更多优质模板（放映模式）</a:t>
            </a:r>
            <a:endParaRPr kumimoji="1" lang="zh-CN" altLang="en-US" sz="1333" dirty="0">
              <a:solidFill>
                <a:srgbClr val="000000"/>
              </a:solidFill>
              <a:latin typeface="Century Gothic"/>
              <a:ea typeface="微软雅黑" charset="0"/>
            </a:endParaRP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680" r:id="rId4"/>
    <p:sldLayoutId id="2147483662" r:id="rId5"/>
    <p:sldLayoutId id="2147483664" r:id="rId6"/>
    <p:sldLayoutId id="2147483663" r:id="rId7"/>
    <p:sldLayoutId id="214748366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0.jp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4.xml"/><Relationship Id="rId5" Type="http://schemas.openxmlformats.org/officeDocument/2006/relationships/image" Target="../media/image25.jp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4.xml"/><Relationship Id="rId1" Type="http://schemas.openxmlformats.org/officeDocument/2006/relationships/themeOverride" Target="../theme/themeOverride2.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6.png"/><Relationship Id="rId2" Type="http://schemas.openxmlformats.org/officeDocument/2006/relationships/image" Target="../media/image34.jpeg"/><Relationship Id="rId1" Type="http://schemas.openxmlformats.org/officeDocument/2006/relationships/slideLayout" Target="../slideLayouts/slideLayout4.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10451" y="2193871"/>
            <a:ext cx="7486345" cy="769441"/>
          </a:xfrm>
          <a:prstGeom prst="rect">
            <a:avLst/>
          </a:prstGeom>
          <a:noFill/>
        </p:spPr>
        <p:txBody>
          <a:bodyPr wrap="none" rtlCol="0">
            <a:spAutoFit/>
          </a:bodyPr>
          <a:lstStyle/>
          <a:p>
            <a:pPr algn="ctr"/>
            <a:r>
              <a:rPr kumimoji="1" lang="en-US" altLang="zh-CN" sz="4400" b="1" dirty="0" smtClean="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DCM</a:t>
            </a:r>
            <a:r>
              <a:rPr kumimoji="1" lang="zh-CN" altLang="en-US" sz="4400" b="1" dirty="0" smtClean="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模式下</a:t>
            </a:r>
            <a:r>
              <a:rPr kumimoji="1" lang="en-US" altLang="zh-CN" sz="4400" b="1" dirty="0" smtClean="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Buck</a:t>
            </a:r>
            <a:r>
              <a:rPr kumimoji="1" lang="zh-CN" altLang="en-US" sz="4400" b="1" dirty="0" smtClean="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变换器设计</a:t>
            </a:r>
            <a:endParaRPr kumimoji="1" lang="zh-CN" altLang="en-US" sz="4400" b="1" dirty="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endParaRPr>
          </a:p>
        </p:txBody>
      </p:sp>
      <p:sp>
        <p:nvSpPr>
          <p:cNvPr id="6" name="文本框 8"/>
          <p:cNvSpPr txBox="1"/>
          <p:nvPr/>
        </p:nvSpPr>
        <p:spPr>
          <a:xfrm>
            <a:off x="4406516" y="4182739"/>
            <a:ext cx="3294202"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charset="2"/>
              <a:buChar char="n"/>
            </a:pPr>
            <a:r>
              <a:rPr lang="zh-CN" altLang="en-US" sz="1600" b="1" dirty="0">
                <a:solidFill>
                  <a:schemeClr val="tx1">
                    <a:lumMod val="75000"/>
                    <a:lumOff val="25000"/>
                  </a:schemeClr>
                </a:solidFill>
                <a:latin typeface="微软雅黑" charset="0"/>
                <a:ea typeface="微软雅黑" charset="0"/>
              </a:rPr>
              <a:t>指导</a:t>
            </a:r>
            <a:r>
              <a:rPr lang="zh-CN" altLang="en-US" sz="1600" b="1" dirty="0" smtClean="0">
                <a:solidFill>
                  <a:schemeClr val="tx1">
                    <a:lumMod val="75000"/>
                    <a:lumOff val="25000"/>
                  </a:schemeClr>
                </a:solidFill>
                <a:latin typeface="微软雅黑" charset="0"/>
                <a:ea typeface="微软雅黑" charset="0"/>
              </a:rPr>
              <a:t>老师：   </a:t>
            </a:r>
            <a:r>
              <a:rPr lang="en-US" altLang="zh-CN" sz="1600" b="1" dirty="0" smtClean="0">
                <a:solidFill>
                  <a:schemeClr val="tx1">
                    <a:lumMod val="75000"/>
                    <a:lumOff val="25000"/>
                  </a:schemeClr>
                </a:solidFill>
                <a:latin typeface="微软雅黑" charset="0"/>
                <a:ea typeface="微软雅黑" charset="0"/>
              </a:rPr>
              <a:t>  </a:t>
            </a:r>
            <a:r>
              <a:rPr lang="zh-CN" altLang="en-US" sz="1600" b="1" dirty="0" smtClean="0">
                <a:solidFill>
                  <a:schemeClr val="tx1">
                    <a:lumMod val="75000"/>
                    <a:lumOff val="25000"/>
                  </a:schemeClr>
                </a:solidFill>
                <a:latin typeface="微软雅黑" charset="0"/>
                <a:ea typeface="微软雅黑" charset="0"/>
              </a:rPr>
              <a:t>沈虹 </a:t>
            </a:r>
          </a:p>
          <a:p>
            <a:pPr marL="285750" indent="-285750" algn="ctr">
              <a:lnSpc>
                <a:spcPct val="150000"/>
              </a:lnSpc>
              <a:buFont typeface="Wingdings" charset="2"/>
              <a:buChar char="n"/>
            </a:pPr>
            <a:r>
              <a:rPr lang="zh-CN" altLang="en-US" sz="1600" b="1" dirty="0" smtClean="0">
                <a:solidFill>
                  <a:schemeClr val="tx1">
                    <a:lumMod val="75000"/>
                    <a:lumOff val="25000"/>
                  </a:schemeClr>
                </a:solidFill>
                <a:latin typeface="微软雅黑" charset="0"/>
                <a:ea typeface="微软雅黑" charset="0"/>
              </a:rPr>
              <a:t>报告人：     杨</a:t>
            </a:r>
            <a:r>
              <a:rPr lang="zh-CN" altLang="en-US" sz="1600" b="1" dirty="0">
                <a:solidFill>
                  <a:schemeClr val="tx1">
                    <a:lumMod val="75000"/>
                    <a:lumOff val="25000"/>
                  </a:schemeClr>
                </a:solidFill>
                <a:latin typeface="微软雅黑" charset="0"/>
                <a:ea typeface="微软雅黑" charset="0"/>
              </a:rPr>
              <a:t>德浩</a:t>
            </a:r>
          </a:p>
        </p:txBody>
      </p:sp>
    </p:spTree>
    <p:extLst>
      <p:ext uri="{BB962C8B-B14F-4D97-AF65-F5344CB8AC3E}">
        <p14:creationId xmlns:p14="http://schemas.microsoft.com/office/powerpoint/2010/main" val="191454491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sp>
        <p:nvSpPr>
          <p:cNvPr id="12" name="文本框 11"/>
          <p:cNvSpPr txBox="1"/>
          <p:nvPr/>
        </p:nvSpPr>
        <p:spPr>
          <a:xfrm>
            <a:off x="1677993" y="571861"/>
            <a:ext cx="3918766"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控制器的设计</a:t>
            </a:r>
            <a:endParaRPr kumimoji="1" lang="zh-CN" altLang="en-US" sz="4800" b="1" kern="0" dirty="0">
              <a:blipFill dpi="0" rotWithShape="1">
                <a:blip r:embed="rId2"/>
                <a:srcRect/>
                <a:stretch>
                  <a:fillRect/>
                </a:stretch>
              </a:blipFill>
              <a:ea typeface="微软雅黑" charset="0"/>
            </a:endParaRPr>
          </a:p>
        </p:txBody>
      </p:sp>
      <p:pic>
        <p:nvPicPr>
          <p:cNvPr id="5" name="图片 4"/>
          <p:cNvPicPr/>
          <p:nvPr/>
        </p:nvPicPr>
        <p:blipFill>
          <a:blip r:embed="rId3"/>
          <a:stretch>
            <a:fillRect/>
          </a:stretch>
        </p:blipFill>
        <p:spPr>
          <a:xfrm>
            <a:off x="1016852" y="1999659"/>
            <a:ext cx="4579907" cy="3581334"/>
          </a:xfrm>
          <a:prstGeom prst="rect">
            <a:avLst/>
          </a:prstGeom>
        </p:spPr>
      </p:pic>
      <p:pic>
        <p:nvPicPr>
          <p:cNvPr id="6" name="图片 5"/>
          <p:cNvPicPr/>
          <p:nvPr/>
        </p:nvPicPr>
        <p:blipFill>
          <a:blip r:embed="rId4"/>
          <a:stretch>
            <a:fillRect/>
          </a:stretch>
        </p:blipFill>
        <p:spPr>
          <a:xfrm>
            <a:off x="6640808" y="1999659"/>
            <a:ext cx="4174337" cy="3581334"/>
          </a:xfrm>
          <a:prstGeom prst="rect">
            <a:avLst/>
          </a:prstGeom>
        </p:spPr>
      </p:pic>
    </p:spTree>
    <p:extLst>
      <p:ext uri="{BB962C8B-B14F-4D97-AF65-F5344CB8AC3E}">
        <p14:creationId xmlns:p14="http://schemas.microsoft.com/office/powerpoint/2010/main" val="249195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sp>
        <p:nvSpPr>
          <p:cNvPr id="12" name="文本框 11"/>
          <p:cNvSpPr txBox="1"/>
          <p:nvPr/>
        </p:nvSpPr>
        <p:spPr>
          <a:xfrm>
            <a:off x="1677993" y="571861"/>
            <a:ext cx="3918766"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控制器的设计</a:t>
            </a:r>
            <a:endParaRPr kumimoji="1" lang="zh-CN" altLang="en-US" sz="4800" b="1" kern="0" dirty="0">
              <a:blipFill dpi="0" rotWithShape="1">
                <a:blip r:embed="rId2"/>
                <a:srcRect/>
                <a:stretch>
                  <a:fillRect/>
                </a:stretch>
              </a:blipFill>
              <a:ea typeface="微软雅黑" charset="0"/>
            </a:endParaRPr>
          </a:p>
        </p:txBody>
      </p:sp>
      <p:pic>
        <p:nvPicPr>
          <p:cNvPr id="7" name="图片 6"/>
          <p:cNvPicPr/>
          <p:nvPr/>
        </p:nvPicPr>
        <p:blipFill>
          <a:blip r:embed="rId3"/>
          <a:stretch>
            <a:fillRect/>
          </a:stretch>
        </p:blipFill>
        <p:spPr>
          <a:xfrm>
            <a:off x="1366386" y="1771474"/>
            <a:ext cx="5018648" cy="3967174"/>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6899685" y="1771474"/>
                <a:ext cx="4682715" cy="33452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blipFill dpi="0" rotWithShape="1">
                                <a:blip r:embed="rId2"/>
                                <a:srcRect/>
                                <a:stretch>
                                  <a:fillRect/>
                                </a:stretch>
                              </a:blipFill>
                              <a:latin typeface="Cambria Math" panose="02040503050406030204" pitchFamily="18" charset="0"/>
                              <a:ea typeface="微软雅黑" charset="0"/>
                            </a:rPr>
                          </m:ctrlPr>
                        </m:sSubPr>
                        <m:e>
                          <m:r>
                            <a:rPr lang="zh-CN" altLang="en-US" sz="2000">
                              <a:blipFill dpi="0" rotWithShape="1">
                                <a:blip r:embed="rId2"/>
                                <a:srcRect/>
                                <a:stretch>
                                  <a:fillRect/>
                                </a:stretch>
                              </a:blipFill>
                              <a:latin typeface="Cambria Math" panose="02040503050406030204" pitchFamily="18" charset="0"/>
                              <a:ea typeface="微软雅黑" charset="0"/>
                            </a:rPr>
                            <m:t>𝐺</m:t>
                          </m:r>
                        </m:e>
                        <m:sub>
                          <m:r>
                            <a:rPr lang="zh-CN" altLang="en-US" sz="2000">
                              <a:blipFill dpi="0" rotWithShape="1">
                                <a:blip r:embed="rId2"/>
                                <a:srcRect/>
                                <a:stretch>
                                  <a:fillRect/>
                                </a:stretch>
                              </a:blipFill>
                              <a:latin typeface="Cambria Math" panose="02040503050406030204" pitchFamily="18" charset="0"/>
                              <a:ea typeface="微软雅黑" charset="0"/>
                            </a:rPr>
                            <m:t>𝑐</m:t>
                          </m:r>
                        </m:sub>
                      </m:sSub>
                      <m:d>
                        <m:dPr>
                          <m:ctrlPr>
                            <a:rPr lang="zh-CN" altLang="en-US" sz="2000" i="1">
                              <a:blipFill dpi="0" rotWithShape="1">
                                <a:blip r:embed="rId2"/>
                                <a:srcRect/>
                                <a:stretch>
                                  <a:fillRect/>
                                </a:stretch>
                              </a:blipFill>
                              <a:latin typeface="Cambria Math" panose="02040503050406030204" pitchFamily="18" charset="0"/>
                              <a:ea typeface="微软雅黑" charset="0"/>
                            </a:rPr>
                          </m:ctrlPr>
                        </m:dPr>
                        <m:e>
                          <m:r>
                            <a:rPr lang="zh-CN" altLang="en-US" sz="2000">
                              <a:blipFill dpi="0" rotWithShape="1">
                                <a:blip r:embed="rId2"/>
                                <a:srcRect/>
                                <a:stretch>
                                  <a:fillRect/>
                                </a:stretch>
                              </a:blipFill>
                              <a:latin typeface="Cambria Math" panose="02040503050406030204" pitchFamily="18" charset="0"/>
                              <a:ea typeface="微软雅黑" charset="0"/>
                            </a:rPr>
                            <m:t>𝑠</m:t>
                          </m:r>
                        </m:e>
                      </m:d>
                      <m:r>
                        <a:rPr lang="zh-CN" altLang="en-US" sz="2000">
                          <a:blipFill dpi="0" rotWithShape="1">
                            <a:blip r:embed="rId2"/>
                            <a:srcRect/>
                            <a:stretch>
                              <a:fillRect/>
                            </a:stretch>
                          </a:blipFill>
                          <a:latin typeface="Cambria Math" panose="02040503050406030204" pitchFamily="18" charset="0"/>
                          <a:ea typeface="微软雅黑" charset="0"/>
                        </a:rPr>
                        <m:t>=2291∗</m:t>
                      </m:r>
                      <m:f>
                        <m:fPr>
                          <m:ctrlPr>
                            <a:rPr lang="zh-CN" altLang="en-US" sz="2000" i="1">
                              <a:blipFill dpi="0" rotWithShape="1">
                                <a:blip r:embed="rId2"/>
                                <a:srcRect/>
                                <a:stretch>
                                  <a:fillRect/>
                                </a:stretch>
                              </a:blipFill>
                              <a:latin typeface="Cambria Math" panose="02040503050406030204" pitchFamily="18" charset="0"/>
                              <a:ea typeface="微软雅黑" charset="0"/>
                            </a:rPr>
                          </m:ctrlPr>
                        </m:fPr>
                        <m:num>
                          <m:d>
                            <m:dPr>
                              <m:ctrlPr>
                                <a:rPr lang="zh-CN" altLang="en-US" sz="2000" i="1">
                                  <a:blipFill dpi="0" rotWithShape="1">
                                    <a:blip r:embed="rId2"/>
                                    <a:srcRect/>
                                    <a:stretch>
                                      <a:fillRect/>
                                    </a:stretch>
                                  </a:blipFill>
                                  <a:latin typeface="Cambria Math" panose="02040503050406030204" pitchFamily="18" charset="0"/>
                                  <a:ea typeface="微软雅黑" charset="0"/>
                                </a:rPr>
                              </m:ctrlPr>
                            </m:dPr>
                            <m:e>
                              <m:r>
                                <a:rPr lang="zh-CN" altLang="en-US" sz="2000">
                                  <a:blipFill dpi="0" rotWithShape="1">
                                    <a:blip r:embed="rId2"/>
                                    <a:srcRect/>
                                    <a:stretch>
                                      <a:fillRect/>
                                    </a:stretch>
                                  </a:blipFill>
                                  <a:latin typeface="Cambria Math" panose="02040503050406030204" pitchFamily="18" charset="0"/>
                                  <a:ea typeface="微软雅黑" charset="0"/>
                                </a:rPr>
                                <m:t>1+5.5∗</m:t>
                              </m:r>
                              <m:sSup>
                                <m:sSupPr>
                                  <m:ctrlPr>
                                    <a:rPr lang="zh-CN" altLang="en-US" sz="2000" i="1">
                                      <a:blipFill dpi="0" rotWithShape="1">
                                        <a:blip r:embed="rId2"/>
                                        <a:srcRect/>
                                        <a:stretch>
                                          <a:fillRect/>
                                        </a:stretch>
                                      </a:blipFill>
                                      <a:latin typeface="Cambria Math" panose="02040503050406030204" pitchFamily="18" charset="0"/>
                                      <a:ea typeface="微软雅黑" charset="0"/>
                                    </a:rPr>
                                  </m:ctrlPr>
                                </m:sSupPr>
                                <m:e>
                                  <m:r>
                                    <a:rPr lang="zh-CN" altLang="en-US" sz="2000">
                                      <a:blipFill dpi="0" rotWithShape="1">
                                        <a:blip r:embed="rId2"/>
                                        <a:srcRect/>
                                        <a:stretch>
                                          <a:fillRect/>
                                        </a:stretch>
                                      </a:blipFill>
                                      <a:latin typeface="Cambria Math" panose="02040503050406030204" pitchFamily="18" charset="0"/>
                                      <a:ea typeface="微软雅黑" charset="0"/>
                                    </a:rPr>
                                    <m:t>10</m:t>
                                  </m:r>
                                </m:e>
                                <m:sup>
                                  <m:r>
                                    <a:rPr lang="zh-CN" altLang="en-US" sz="2000">
                                      <a:blipFill dpi="0" rotWithShape="1">
                                        <a:blip r:embed="rId2"/>
                                        <a:srcRect/>
                                        <a:stretch>
                                          <a:fillRect/>
                                        </a:stretch>
                                      </a:blipFill>
                                      <a:latin typeface="Cambria Math" panose="02040503050406030204" pitchFamily="18" charset="0"/>
                                      <a:ea typeface="微软雅黑" charset="0"/>
                                    </a:rPr>
                                    <m:t>−5</m:t>
                                  </m:r>
                                </m:sup>
                              </m:sSup>
                              <m:r>
                                <a:rPr lang="zh-CN" altLang="en-US" sz="2000">
                                  <a:blipFill dpi="0" rotWithShape="1">
                                    <a:blip r:embed="rId2"/>
                                    <a:srcRect/>
                                    <a:stretch>
                                      <a:fillRect/>
                                    </a:stretch>
                                  </a:blipFill>
                                  <a:latin typeface="Cambria Math" panose="02040503050406030204" pitchFamily="18" charset="0"/>
                                  <a:ea typeface="微软雅黑" charset="0"/>
                                </a:rPr>
                                <m:t>∗</m:t>
                              </m:r>
                              <m:r>
                                <a:rPr lang="zh-CN" altLang="en-US" sz="2000">
                                  <a:blipFill dpi="0" rotWithShape="1">
                                    <a:blip r:embed="rId2"/>
                                    <a:srcRect/>
                                    <a:stretch>
                                      <a:fillRect/>
                                    </a:stretch>
                                  </a:blipFill>
                                  <a:latin typeface="Cambria Math" panose="02040503050406030204" pitchFamily="18" charset="0"/>
                                  <a:ea typeface="微软雅黑" charset="0"/>
                                </a:rPr>
                                <m:t>𝑠</m:t>
                              </m:r>
                            </m:e>
                          </m:d>
                        </m:num>
                        <m:den>
                          <m:r>
                            <a:rPr lang="zh-CN" altLang="en-US" sz="2000">
                              <a:blipFill dpi="0" rotWithShape="1">
                                <a:blip r:embed="rId2"/>
                                <a:srcRect/>
                                <a:stretch>
                                  <a:fillRect/>
                                </a:stretch>
                              </a:blipFill>
                              <a:latin typeface="Cambria Math" panose="02040503050406030204" pitchFamily="18" charset="0"/>
                              <a:ea typeface="微软雅黑" charset="0"/>
                            </a:rPr>
                            <m:t>𝑠</m:t>
                          </m:r>
                        </m:den>
                      </m:f>
                    </m:oMath>
                  </m:oMathPara>
                </a14:m>
                <a:endParaRPr lang="en-US" altLang="zh-CN" sz="2000" dirty="0" smtClean="0">
                  <a:blipFill dpi="0" rotWithShape="1">
                    <a:blip r:embed="rId2"/>
                    <a:srcRect/>
                    <a:stretch>
                      <a:fillRect/>
                    </a:stretch>
                  </a:blipFill>
                  <a:latin typeface="微软雅黑" charset="0"/>
                  <a:ea typeface="微软雅黑" charset="0"/>
                </a:endParaRPr>
              </a:p>
              <a:p>
                <a:r>
                  <a:rPr lang="en-US" altLang="zh-CN" dirty="0" smtClean="0"/>
                  <a:t>  </a:t>
                </a:r>
                <a:r>
                  <a:rPr lang="zh-CN" altLang="zh-CN" sz="2000" dirty="0">
                    <a:blipFill dpi="0" rotWithShape="1">
                      <a:blip r:embed="rId2"/>
                      <a:srcRect/>
                      <a:stretch>
                        <a:fillRect/>
                      </a:stretch>
                    </a:blipFill>
                    <a:latin typeface="微软雅黑" charset="0"/>
                    <a:ea typeface="微软雅黑" charset="0"/>
                  </a:rPr>
                  <a:t>根据香农采样定理</a:t>
                </a:r>
                <a14:m>
                  <m:oMath xmlns:m="http://schemas.openxmlformats.org/officeDocument/2006/math">
                    <m:r>
                      <m:rPr>
                        <m:sty m:val="p"/>
                      </m:rPr>
                      <a:rPr lang="en-US" altLang="zh-CN" sz="2000">
                        <a:blipFill dpi="0" rotWithShape="1">
                          <a:blip r:embed="rId2"/>
                          <a:srcRect/>
                          <a:stretch>
                            <a:fillRect/>
                          </a:stretch>
                        </a:blipFill>
                        <a:latin typeface="Cambria Math" panose="02040503050406030204" pitchFamily="18" charset="0"/>
                        <a:ea typeface="微软雅黑" charset="0"/>
                      </a:rPr>
                      <m:t>T</m:t>
                    </m:r>
                    <m:r>
                      <a:rPr lang="en-US" altLang="zh-CN" sz="2000">
                        <a:blipFill dpi="0" rotWithShape="1">
                          <a:blip r:embed="rId2"/>
                          <a:srcRect/>
                          <a:stretch>
                            <a:fillRect/>
                          </a:stretch>
                        </a:blipFill>
                        <a:latin typeface="Cambria Math" panose="02040503050406030204" pitchFamily="18" charset="0"/>
                        <a:ea typeface="微软雅黑" charset="0"/>
                      </a:rPr>
                      <m:t>≤</m:t>
                    </m:r>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r>
                          <m:rPr>
                            <m:sty m:val="p"/>
                          </m:rPr>
                          <a:rPr lang="en-US" altLang="zh-CN" sz="2000">
                            <a:blipFill dpi="0" rotWithShape="1">
                              <a:blip r:embed="rId2"/>
                              <a:srcRect/>
                              <a:stretch>
                                <a:fillRect/>
                              </a:stretch>
                            </a:blipFill>
                            <a:latin typeface="Cambria Math" panose="02040503050406030204" pitchFamily="18" charset="0"/>
                            <a:ea typeface="微软雅黑" charset="0"/>
                          </a:rPr>
                          <m:t>π</m:t>
                        </m:r>
                      </m:num>
                      <m:den>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𝜔</m:t>
                            </m:r>
                          </m:e>
                          <m:sub>
                            <m:r>
                              <a:rPr lang="en-US" altLang="zh-CN" sz="2000">
                                <a:blipFill dpi="0" rotWithShape="1">
                                  <a:blip r:embed="rId2"/>
                                  <a:srcRect/>
                                  <a:stretch>
                                    <a:fillRect/>
                                  </a:stretch>
                                </a:blipFill>
                                <a:latin typeface="Cambria Math" panose="02040503050406030204" pitchFamily="18" charset="0"/>
                                <a:ea typeface="微软雅黑" charset="0"/>
                              </a:rPr>
                              <m:t>𝑚𝑎𝑥</m:t>
                            </m:r>
                          </m:sub>
                        </m:sSub>
                      </m:den>
                    </m:f>
                    <m:r>
                      <a:rPr lang="en-US" altLang="zh-CN" sz="2000">
                        <a:blipFill dpi="0" rotWithShape="1">
                          <a:blip r:embed="rId2"/>
                          <a:srcRect/>
                          <a:stretch>
                            <a:fillRect/>
                          </a:stretch>
                        </a:blipFill>
                        <a:latin typeface="Cambria Math" panose="02040503050406030204" pitchFamily="18" charset="0"/>
                        <a:ea typeface="微软雅黑" charset="0"/>
                      </a:rPr>
                      <m:t>=</m:t>
                    </m:r>
                    <m:sSup>
                      <m:sSupPr>
                        <m:ctrlPr>
                          <a:rPr lang="zh-CN" altLang="zh-CN" sz="2000" i="1">
                            <a:blipFill dpi="0" rotWithShape="1">
                              <a:blip r:embed="rId2"/>
                              <a:srcRect/>
                              <a:stretch>
                                <a:fillRect/>
                              </a:stretch>
                            </a:blipFill>
                            <a:latin typeface="Cambria Math" panose="02040503050406030204" pitchFamily="18" charset="0"/>
                            <a:ea typeface="微软雅黑" charset="0"/>
                          </a:rPr>
                        </m:ctrlPr>
                      </m:sSupPr>
                      <m:e>
                        <m:r>
                          <a:rPr lang="en-US" altLang="zh-CN" sz="2000">
                            <a:blipFill dpi="0" rotWithShape="1">
                              <a:blip r:embed="rId2"/>
                              <a:srcRect/>
                              <a:stretch>
                                <a:fillRect/>
                              </a:stretch>
                            </a:blipFill>
                            <a:latin typeface="Cambria Math" panose="02040503050406030204" pitchFamily="18" charset="0"/>
                            <a:ea typeface="微软雅黑" charset="0"/>
                          </a:rPr>
                          <m:t>10</m:t>
                        </m:r>
                      </m:e>
                      <m:sup>
                        <m:r>
                          <a:rPr lang="zh-CN" altLang="en-US" sz="2000">
                            <a:blipFill dpi="0" rotWithShape="1">
                              <a:blip r:embed="rId2"/>
                              <a:srcRect/>
                              <a:stretch>
                                <a:fillRect/>
                              </a:stretch>
                            </a:blipFill>
                            <a:latin typeface="Cambria Math" panose="02040503050406030204" pitchFamily="18" charset="0"/>
                            <a:ea typeface="微软雅黑" charset="0"/>
                          </a:rPr>
                          <m:t>−</m:t>
                        </m:r>
                        <m:r>
                          <a:rPr lang="en-US" altLang="zh-CN" sz="2000">
                            <a:blipFill dpi="0" rotWithShape="1">
                              <a:blip r:embed="rId2"/>
                              <a:srcRect/>
                              <a:stretch>
                                <a:fillRect/>
                              </a:stretch>
                            </a:blipFill>
                            <a:latin typeface="Cambria Math" panose="02040503050406030204" pitchFamily="18" charset="0"/>
                            <a:ea typeface="微软雅黑" charset="0"/>
                          </a:rPr>
                          <m:t>5</m:t>
                        </m:r>
                      </m:sup>
                    </m:sSup>
                    <m:r>
                      <a:rPr lang="zh-CN" altLang="zh-CN" sz="2000">
                        <a:blipFill dpi="0" rotWithShape="1">
                          <a:blip r:embed="rId2"/>
                          <a:srcRect/>
                          <a:stretch>
                            <a:fillRect/>
                          </a:stretch>
                        </a:blipFill>
                        <a:latin typeface="Cambria Math" panose="02040503050406030204" pitchFamily="18" charset="0"/>
                        <a:ea typeface="微软雅黑" charset="0"/>
                      </a:rPr>
                      <m:t>，</m:t>
                    </m:r>
                  </m:oMath>
                </a14:m>
                <a:r>
                  <a:rPr lang="zh-CN" altLang="zh-CN" sz="2000" dirty="0">
                    <a:blipFill dpi="0" rotWithShape="1">
                      <a:blip r:embed="rId2"/>
                      <a:srcRect/>
                      <a:stretch>
                        <a:fillRect/>
                      </a:stretch>
                    </a:blipFill>
                    <a:latin typeface="微软雅黑" charset="0"/>
                    <a:ea typeface="微软雅黑" charset="0"/>
                  </a:rPr>
                  <a:t>选取采样时间为</a:t>
                </a:r>
                <a:r>
                  <a:rPr lang="en-US" altLang="zh-CN" sz="2000" dirty="0">
                    <a:blipFill dpi="0" rotWithShape="1">
                      <a:blip r:embed="rId2"/>
                      <a:srcRect/>
                      <a:stretch>
                        <a:fillRect/>
                      </a:stretch>
                    </a:blipFill>
                    <a:latin typeface="微软雅黑" charset="0"/>
                    <a:ea typeface="微软雅黑" charset="0"/>
                  </a:rPr>
                  <a:t>T=</a:t>
                </a:r>
                <a14:m>
                  <m:oMath xmlns:m="http://schemas.openxmlformats.org/officeDocument/2006/math">
                    <m:sSup>
                      <m:sSupPr>
                        <m:ctrlPr>
                          <a:rPr lang="zh-CN" altLang="zh-CN" sz="2000" i="1">
                            <a:blipFill dpi="0" rotWithShape="1">
                              <a:blip r:embed="rId2"/>
                              <a:srcRect/>
                              <a:stretch>
                                <a:fillRect/>
                              </a:stretch>
                            </a:blipFill>
                            <a:latin typeface="Cambria Math" panose="02040503050406030204" pitchFamily="18" charset="0"/>
                            <a:ea typeface="微软雅黑" charset="0"/>
                          </a:rPr>
                        </m:ctrlPr>
                      </m:sSupPr>
                      <m:e>
                        <m:r>
                          <a:rPr lang="en-US" altLang="zh-CN" sz="2000">
                            <a:blipFill dpi="0" rotWithShape="1">
                              <a:blip r:embed="rId2"/>
                              <a:srcRect/>
                              <a:stretch>
                                <a:fillRect/>
                              </a:stretch>
                            </a:blipFill>
                            <a:latin typeface="Cambria Math" panose="02040503050406030204" pitchFamily="18" charset="0"/>
                            <a:ea typeface="微软雅黑" charset="0"/>
                          </a:rPr>
                          <m:t>10</m:t>
                        </m:r>
                      </m:e>
                      <m:sup>
                        <m:r>
                          <a:rPr lang="zh-CN" altLang="en-US" sz="2000">
                            <a:blipFill dpi="0" rotWithShape="1">
                              <a:blip r:embed="rId2"/>
                              <a:srcRect/>
                              <a:stretch>
                                <a:fillRect/>
                              </a:stretch>
                            </a:blipFill>
                            <a:latin typeface="Cambria Math" panose="02040503050406030204" pitchFamily="18" charset="0"/>
                            <a:ea typeface="微软雅黑" charset="0"/>
                          </a:rPr>
                          <m:t>−</m:t>
                        </m:r>
                        <m:r>
                          <a:rPr lang="en-US" altLang="zh-CN" sz="2000">
                            <a:blipFill dpi="0" rotWithShape="1">
                              <a:blip r:embed="rId2"/>
                              <a:srcRect/>
                              <a:stretch>
                                <a:fillRect/>
                              </a:stretch>
                            </a:blipFill>
                            <a:latin typeface="Cambria Math" panose="02040503050406030204" pitchFamily="18" charset="0"/>
                            <a:ea typeface="微软雅黑" charset="0"/>
                          </a:rPr>
                          <m:t>5</m:t>
                        </m:r>
                      </m:sup>
                    </m:sSup>
                  </m:oMath>
                </a14:m>
                <a:r>
                  <a:rPr lang="en-US" altLang="zh-CN" sz="2000" dirty="0">
                    <a:blipFill dpi="0" rotWithShape="1">
                      <a:blip r:embed="rId2"/>
                      <a:srcRect/>
                      <a:stretch>
                        <a:fillRect/>
                      </a:stretch>
                    </a:blipFill>
                    <a:latin typeface="微软雅黑" charset="0"/>
                    <a:ea typeface="微软雅黑" charset="0"/>
                  </a:rPr>
                  <a:t>s</a:t>
                </a:r>
                <a:endParaRPr lang="zh-CN" altLang="zh-CN" sz="2000" dirty="0">
                  <a:blipFill dpi="0" rotWithShape="1">
                    <a:blip r:embed="rId2"/>
                    <a:srcRect/>
                    <a:stretch>
                      <a:fillRect/>
                    </a:stretch>
                  </a:blipFill>
                  <a:latin typeface="微软雅黑" charset="0"/>
                  <a:ea typeface="微软雅黑" charset="0"/>
                </a:endParaRPr>
              </a:p>
              <a:p>
                <a:r>
                  <a:rPr lang="en-US" altLang="zh-CN" sz="2000" dirty="0">
                    <a:blipFill dpi="0" rotWithShape="1">
                      <a:blip r:embed="rId2"/>
                      <a:srcRect/>
                      <a:stretch>
                        <a:fillRect/>
                      </a:stretch>
                    </a:blipFill>
                    <a:latin typeface="微软雅黑" charset="0"/>
                    <a:ea typeface="微软雅黑" charset="0"/>
                  </a:rPr>
                  <a:t>  </a:t>
                </a:r>
                <a:r>
                  <a:rPr lang="zh-CN" altLang="zh-CN" sz="2000" dirty="0">
                    <a:blipFill dpi="0" rotWithShape="1">
                      <a:blip r:embed="rId2"/>
                      <a:srcRect/>
                      <a:stretch>
                        <a:fillRect/>
                      </a:stretch>
                    </a:blipFill>
                    <a:latin typeface="微软雅黑" charset="0"/>
                    <a:ea typeface="微软雅黑" charset="0"/>
                  </a:rPr>
                  <a:t>将调节器离散化得</a:t>
                </a:r>
              </a:p>
              <a:p>
                <a:pPr/>
                <a14:m>
                  <m:oMathPara xmlns:m="http://schemas.openxmlformats.org/officeDocument/2006/math">
                    <m:oMathParaPr>
                      <m:jc m:val="centerGroup"/>
                    </m:oMathParaPr>
                    <m:oMath xmlns:m="http://schemas.openxmlformats.org/officeDocument/2006/math">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𝐺</m:t>
                          </m:r>
                        </m:e>
                        <m:sub>
                          <m:r>
                            <a:rPr lang="en-US" altLang="zh-CN" sz="2000">
                              <a:blipFill dpi="0" rotWithShape="1">
                                <a:blip r:embed="rId2"/>
                                <a:srcRect/>
                                <a:stretch>
                                  <a:fillRect/>
                                </a:stretch>
                              </a:blipFill>
                              <a:latin typeface="Cambria Math" panose="02040503050406030204" pitchFamily="18" charset="0"/>
                              <a:ea typeface="微软雅黑" charset="0"/>
                            </a:rPr>
                            <m:t>𝑐</m:t>
                          </m:r>
                        </m:sub>
                      </m:sSub>
                      <m:d>
                        <m:dPr>
                          <m:ctrlPr>
                            <a:rPr lang="zh-CN" altLang="zh-CN" sz="2000" i="1">
                              <a:blipFill dpi="0" rotWithShape="1">
                                <a:blip r:embed="rId2"/>
                                <a:srcRect/>
                                <a:stretch>
                                  <a:fillRect/>
                                </a:stretch>
                              </a:blipFill>
                              <a:latin typeface="Cambria Math" panose="02040503050406030204" pitchFamily="18" charset="0"/>
                              <a:ea typeface="微软雅黑" charset="0"/>
                            </a:rPr>
                          </m:ctrlPr>
                        </m:dPr>
                        <m:e>
                          <m:r>
                            <a:rPr lang="en-US" altLang="zh-CN" sz="2000">
                              <a:blipFill dpi="0" rotWithShape="1">
                                <a:blip r:embed="rId2"/>
                                <a:srcRect/>
                                <a:stretch>
                                  <a:fillRect/>
                                </a:stretch>
                              </a:blipFill>
                              <a:latin typeface="Cambria Math" panose="02040503050406030204" pitchFamily="18" charset="0"/>
                              <a:ea typeface="微软雅黑" charset="0"/>
                            </a:rPr>
                            <m:t>𝑠</m:t>
                          </m:r>
                        </m:e>
                      </m:d>
                      <m:r>
                        <a:rPr lang="en-US" altLang="zh-CN" sz="2000">
                          <a:blipFill dpi="0" rotWithShape="1">
                            <a:blip r:embed="rId2"/>
                            <a:srcRect/>
                            <a:stretch>
                              <a:fillRect/>
                            </a:stretch>
                          </a:blipFill>
                          <a:latin typeface="Cambria Math" panose="02040503050406030204" pitchFamily="18" charset="0"/>
                          <a:ea typeface="微软雅黑" charset="0"/>
                        </a:rPr>
                        <m:t>=</m:t>
                      </m:r>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r>
                            <a:rPr lang="en-US" altLang="zh-CN" sz="2000">
                              <a:blipFill dpi="0" rotWithShape="1">
                                <a:blip r:embed="rId2"/>
                                <a:srcRect/>
                                <a:stretch>
                                  <a:fillRect/>
                                </a:stretch>
                              </a:blipFill>
                              <a:latin typeface="Cambria Math" panose="02040503050406030204" pitchFamily="18" charset="0"/>
                              <a:ea typeface="微软雅黑" charset="0"/>
                            </a:rPr>
                            <m:t>0.1925</m:t>
                          </m:r>
                          <m:r>
                            <a:rPr lang="zh-CN" altLang="en-US" sz="2000">
                              <a:blipFill dpi="0" rotWithShape="1">
                                <a:blip r:embed="rId2"/>
                                <a:srcRect/>
                                <a:stretch>
                                  <a:fillRect/>
                                </a:stretch>
                              </a:blipFill>
                              <a:latin typeface="Cambria Math" panose="02040503050406030204" pitchFamily="18" charset="0"/>
                              <a:ea typeface="微软雅黑" charset="0"/>
                            </a:rPr>
                            <m:t>−</m:t>
                          </m:r>
                          <m:r>
                            <a:rPr lang="en-US" altLang="zh-CN" sz="2000">
                              <a:blipFill dpi="0" rotWithShape="1">
                                <a:blip r:embed="rId2"/>
                                <a:srcRect/>
                                <a:stretch>
                                  <a:fillRect/>
                                </a:stretch>
                              </a:blipFill>
                              <a:latin typeface="Cambria Math" panose="02040503050406030204" pitchFamily="18" charset="0"/>
                              <a:ea typeface="微软雅黑" charset="0"/>
                            </a:rPr>
                            <m:t>0.1696</m:t>
                          </m:r>
                          <m:sSup>
                            <m:sSupPr>
                              <m:ctrlPr>
                                <a:rPr lang="zh-CN" altLang="zh-CN" sz="2000" i="1">
                                  <a:blipFill dpi="0" rotWithShape="1">
                                    <a:blip r:embed="rId2"/>
                                    <a:srcRect/>
                                    <a:stretch>
                                      <a:fillRect/>
                                    </a:stretch>
                                  </a:blipFill>
                                  <a:latin typeface="Cambria Math" panose="02040503050406030204" pitchFamily="18" charset="0"/>
                                  <a:ea typeface="微软雅黑" charset="0"/>
                                </a:rPr>
                              </m:ctrlPr>
                            </m:sSupPr>
                            <m:e>
                              <m:r>
                                <a:rPr lang="en-US" altLang="zh-CN" sz="2000">
                                  <a:blipFill dpi="0" rotWithShape="1">
                                    <a:blip r:embed="rId2"/>
                                    <a:srcRect/>
                                    <a:stretch>
                                      <a:fillRect/>
                                    </a:stretch>
                                  </a:blipFill>
                                  <a:latin typeface="Cambria Math" panose="02040503050406030204" pitchFamily="18" charset="0"/>
                                  <a:ea typeface="微软雅黑" charset="0"/>
                                </a:rPr>
                                <m:t>𝑧</m:t>
                              </m:r>
                            </m:e>
                            <m:sup>
                              <m:r>
                                <a:rPr lang="zh-CN" altLang="en-US" sz="2000">
                                  <a:blipFill dpi="0" rotWithShape="1">
                                    <a:blip r:embed="rId2"/>
                                    <a:srcRect/>
                                    <a:stretch>
                                      <a:fillRect/>
                                    </a:stretch>
                                  </a:blipFill>
                                  <a:latin typeface="Cambria Math" panose="02040503050406030204" pitchFamily="18" charset="0"/>
                                  <a:ea typeface="微软雅黑" charset="0"/>
                                </a:rPr>
                                <m:t>−</m:t>
                              </m:r>
                              <m:r>
                                <a:rPr lang="en-US" altLang="zh-CN" sz="2000">
                                  <a:blipFill dpi="0" rotWithShape="1">
                                    <a:blip r:embed="rId2"/>
                                    <a:srcRect/>
                                    <a:stretch>
                                      <a:fillRect/>
                                    </a:stretch>
                                  </a:blipFill>
                                  <a:latin typeface="Cambria Math" panose="02040503050406030204" pitchFamily="18" charset="0"/>
                                  <a:ea typeface="微软雅黑" charset="0"/>
                                </a:rPr>
                                <m:t>1</m:t>
                              </m:r>
                            </m:sup>
                          </m:sSup>
                        </m:num>
                        <m:den>
                          <m:r>
                            <a:rPr lang="en-US" altLang="zh-CN" sz="2000">
                              <a:blipFill dpi="0" rotWithShape="1">
                                <a:blip r:embed="rId2"/>
                                <a:srcRect/>
                                <a:stretch>
                                  <a:fillRect/>
                                </a:stretch>
                              </a:blipFill>
                              <a:latin typeface="Cambria Math" panose="02040503050406030204" pitchFamily="18" charset="0"/>
                              <a:ea typeface="微软雅黑" charset="0"/>
                            </a:rPr>
                            <m:t>1</m:t>
                          </m:r>
                          <m:r>
                            <a:rPr lang="zh-CN" altLang="en-US" sz="2000">
                              <a:blipFill dpi="0" rotWithShape="1">
                                <a:blip r:embed="rId2"/>
                                <a:srcRect/>
                                <a:stretch>
                                  <a:fillRect/>
                                </a:stretch>
                              </a:blipFill>
                              <a:latin typeface="Cambria Math" panose="02040503050406030204" pitchFamily="18" charset="0"/>
                              <a:ea typeface="微软雅黑" charset="0"/>
                            </a:rPr>
                            <m:t>−</m:t>
                          </m:r>
                          <m:sSup>
                            <m:sSupPr>
                              <m:ctrlPr>
                                <a:rPr lang="zh-CN" altLang="zh-CN" sz="2000" i="1">
                                  <a:blipFill dpi="0" rotWithShape="1">
                                    <a:blip r:embed="rId2"/>
                                    <a:srcRect/>
                                    <a:stretch>
                                      <a:fillRect/>
                                    </a:stretch>
                                  </a:blipFill>
                                  <a:latin typeface="Cambria Math" panose="02040503050406030204" pitchFamily="18" charset="0"/>
                                  <a:ea typeface="微软雅黑" charset="0"/>
                                </a:rPr>
                              </m:ctrlPr>
                            </m:sSupPr>
                            <m:e>
                              <m:r>
                                <a:rPr lang="en-US" altLang="zh-CN" sz="2000">
                                  <a:blipFill dpi="0" rotWithShape="1">
                                    <a:blip r:embed="rId2"/>
                                    <a:srcRect/>
                                    <a:stretch>
                                      <a:fillRect/>
                                    </a:stretch>
                                  </a:blipFill>
                                  <a:latin typeface="Cambria Math" panose="02040503050406030204" pitchFamily="18" charset="0"/>
                                  <a:ea typeface="微软雅黑" charset="0"/>
                                </a:rPr>
                                <m:t>𝑧</m:t>
                              </m:r>
                            </m:e>
                            <m:sup>
                              <m:r>
                                <a:rPr lang="zh-CN" altLang="en-US" sz="2000">
                                  <a:blipFill dpi="0" rotWithShape="1">
                                    <a:blip r:embed="rId2"/>
                                    <a:srcRect/>
                                    <a:stretch>
                                      <a:fillRect/>
                                    </a:stretch>
                                  </a:blipFill>
                                  <a:latin typeface="Cambria Math" panose="02040503050406030204" pitchFamily="18" charset="0"/>
                                  <a:ea typeface="微软雅黑" charset="0"/>
                                </a:rPr>
                                <m:t>−</m:t>
                              </m:r>
                              <m:r>
                                <a:rPr lang="en-US" altLang="zh-CN" sz="2000">
                                  <a:blipFill dpi="0" rotWithShape="1">
                                    <a:blip r:embed="rId2"/>
                                    <a:srcRect/>
                                    <a:stretch>
                                      <a:fillRect/>
                                    </a:stretch>
                                  </a:blipFill>
                                  <a:latin typeface="Cambria Math" panose="02040503050406030204" pitchFamily="18" charset="0"/>
                                  <a:ea typeface="微软雅黑" charset="0"/>
                                </a:rPr>
                                <m:t>1</m:t>
                              </m:r>
                            </m:sup>
                          </m:sSup>
                        </m:den>
                      </m:f>
                    </m:oMath>
                  </m:oMathPara>
                </a14:m>
                <a:endParaRPr lang="zh-CN" altLang="zh-CN" sz="2000" dirty="0">
                  <a:blipFill dpi="0" rotWithShape="1">
                    <a:blip r:embed="rId2"/>
                    <a:srcRect/>
                    <a:stretch>
                      <a:fillRect/>
                    </a:stretch>
                  </a:blipFill>
                  <a:latin typeface="微软雅黑" charset="0"/>
                  <a:ea typeface="微软雅黑" charset="0"/>
                </a:endParaRPr>
              </a:p>
              <a:p>
                <a:r>
                  <a:rPr lang="en-US" altLang="zh-CN" sz="2000" dirty="0">
                    <a:blipFill dpi="0" rotWithShape="1">
                      <a:blip r:embed="rId2"/>
                      <a:srcRect/>
                      <a:stretch>
                        <a:fillRect/>
                      </a:stretch>
                    </a:blipFill>
                    <a:latin typeface="微软雅黑" charset="0"/>
                    <a:ea typeface="微软雅黑" charset="0"/>
                  </a:rPr>
                  <a:t>  </a:t>
                </a:r>
                <a:r>
                  <a:rPr lang="zh-CN" altLang="zh-CN" sz="2000" dirty="0">
                    <a:blipFill dpi="0" rotWithShape="1">
                      <a:blip r:embed="rId2"/>
                      <a:srcRect/>
                      <a:stretch>
                        <a:fillRect/>
                      </a:stretch>
                    </a:blipFill>
                    <a:latin typeface="微软雅黑" charset="0"/>
                    <a:ea typeface="微软雅黑" charset="0"/>
                  </a:rPr>
                  <a:t>列写调节器的差分方程：</a:t>
                </a:r>
              </a:p>
              <a:p>
                <a:r>
                  <a:rPr lang="en-US" altLang="zh-CN" sz="2000" dirty="0">
                    <a:blipFill dpi="0" rotWithShape="1">
                      <a:blip r:embed="rId2"/>
                      <a:srcRect/>
                      <a:stretch>
                        <a:fillRect/>
                      </a:stretch>
                    </a:blipFill>
                    <a:latin typeface="微软雅黑" charset="0"/>
                    <a:ea typeface="微软雅黑" charset="0"/>
                  </a:rPr>
                  <a:t>u(k)=u(k-1) +0.1925e(k)-0.1696e(k-1)</a:t>
                </a:r>
                <a:endParaRPr lang="zh-CN" altLang="zh-CN" sz="2000" dirty="0">
                  <a:blipFill dpi="0" rotWithShape="1">
                    <a:blip r:embed="rId2"/>
                    <a:srcRect/>
                    <a:stretch>
                      <a:fillRect/>
                    </a:stretch>
                  </a:blipFill>
                  <a:latin typeface="微软雅黑" charset="0"/>
                  <a:ea typeface="微软雅黑" charset="0"/>
                </a:endParaRPr>
              </a:p>
              <a:p>
                <a:endParaRPr lang="zh-CN" altLang="en-US" sz="2000" dirty="0">
                  <a:blipFill dpi="0" rotWithShape="1">
                    <a:blip r:embed="rId2"/>
                    <a:srcRect/>
                    <a:stretch>
                      <a:fillRect/>
                    </a:stretch>
                  </a:blipFill>
                  <a:latin typeface="微软雅黑" charset="0"/>
                  <a:ea typeface="微软雅黑"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6899685" y="1771474"/>
                <a:ext cx="4682715" cy="334527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014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p:nvPr/>
        </p:nvPicPr>
        <p:blipFill>
          <a:blip r:embed="rId2"/>
          <a:stretch>
            <a:fillRect/>
          </a:stretch>
        </p:blipFill>
        <p:spPr>
          <a:xfrm>
            <a:off x="1909503" y="2805999"/>
            <a:ext cx="3329940" cy="1813560"/>
          </a:xfrm>
          <a:prstGeom prst="rect">
            <a:avLst/>
          </a:prstGeom>
        </p:spPr>
      </p:pic>
      <p:sp>
        <p:nvSpPr>
          <p:cNvPr id="3" name="圆角矩形 2"/>
          <p:cNvSpPr/>
          <p:nvPr/>
        </p:nvSpPr>
        <p:spPr>
          <a:xfrm>
            <a:off x="330854" y="489701"/>
            <a:ext cx="1035532" cy="1035532"/>
          </a:xfrm>
          <a:prstGeom prst="roundRect">
            <a:avLst/>
          </a:prstGeom>
          <a:blipFill>
            <a:blip r:embed="rId3"/>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sp>
        <p:nvSpPr>
          <p:cNvPr id="12" name="文本框 11"/>
          <p:cNvSpPr txBox="1"/>
          <p:nvPr/>
        </p:nvSpPr>
        <p:spPr>
          <a:xfrm>
            <a:off x="1677993" y="571861"/>
            <a:ext cx="2802567"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3"/>
                  <a:srcRect/>
                  <a:stretch>
                    <a:fillRect/>
                  </a:stretch>
                </a:blipFill>
                <a:ea typeface="微软雅黑" charset="0"/>
              </a:rPr>
              <a:t>闭环仿真</a:t>
            </a:r>
            <a:endParaRPr kumimoji="1" lang="zh-CN" altLang="en-US" sz="4800" b="1" kern="0" dirty="0">
              <a:blipFill dpi="0" rotWithShape="1">
                <a:blip r:embed="rId3"/>
                <a:srcRect/>
                <a:stretch>
                  <a:fillRect/>
                </a:stretch>
              </a:blipFill>
              <a:ea typeface="微软雅黑" charset="0"/>
            </a:endParaRPr>
          </a:p>
        </p:txBody>
      </p:sp>
      <p:pic>
        <p:nvPicPr>
          <p:cNvPr id="8" name="图片 7"/>
          <p:cNvPicPr/>
          <p:nvPr/>
        </p:nvPicPr>
        <p:blipFill>
          <a:blip r:embed="rId4"/>
          <a:stretch>
            <a:fillRect/>
          </a:stretch>
        </p:blipFill>
        <p:spPr>
          <a:xfrm>
            <a:off x="1366386" y="1779204"/>
            <a:ext cx="4639310" cy="3867150"/>
          </a:xfrm>
          <a:prstGeom prst="rect">
            <a:avLst/>
          </a:prstGeom>
        </p:spPr>
      </p:pic>
      <p:pic>
        <p:nvPicPr>
          <p:cNvPr id="10" name="图片 9"/>
          <p:cNvPicPr/>
          <p:nvPr/>
        </p:nvPicPr>
        <p:blipFill>
          <a:blip r:embed="rId5"/>
          <a:stretch>
            <a:fillRect/>
          </a:stretch>
        </p:blipFill>
        <p:spPr>
          <a:xfrm>
            <a:off x="6466741" y="1628709"/>
            <a:ext cx="4681855" cy="4168140"/>
          </a:xfrm>
          <a:prstGeom prst="rect">
            <a:avLst/>
          </a:prstGeom>
        </p:spPr>
      </p:pic>
    </p:spTree>
    <p:extLst>
      <p:ext uri="{BB962C8B-B14F-4D97-AF65-F5344CB8AC3E}">
        <p14:creationId xmlns:p14="http://schemas.microsoft.com/office/powerpoint/2010/main" val="78586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sp>
        <p:nvSpPr>
          <p:cNvPr id="12" name="文本框 11"/>
          <p:cNvSpPr txBox="1"/>
          <p:nvPr/>
        </p:nvSpPr>
        <p:spPr>
          <a:xfrm>
            <a:off x="1677993" y="571861"/>
            <a:ext cx="2802567"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闭环仿真</a:t>
            </a:r>
            <a:endParaRPr kumimoji="1" lang="zh-CN" altLang="en-US" sz="4800" b="1" kern="0" dirty="0">
              <a:blipFill dpi="0" rotWithShape="1">
                <a:blip r:embed="rId2"/>
                <a:srcRect/>
                <a:stretch>
                  <a:fillRect/>
                </a:stretch>
              </a:blipFill>
              <a:ea typeface="微软雅黑" charset="0"/>
            </a:endParaRPr>
          </a:p>
        </p:txBody>
      </p:sp>
      <p:pic>
        <p:nvPicPr>
          <p:cNvPr id="7" name="图片 6"/>
          <p:cNvPicPr/>
          <p:nvPr/>
        </p:nvPicPr>
        <p:blipFill>
          <a:blip r:embed="rId3"/>
          <a:stretch>
            <a:fillRect/>
          </a:stretch>
        </p:blipFill>
        <p:spPr>
          <a:xfrm>
            <a:off x="2560861" y="1525233"/>
            <a:ext cx="7592131" cy="4765208"/>
          </a:xfrm>
          <a:prstGeom prst="rect">
            <a:avLst/>
          </a:prstGeom>
        </p:spPr>
      </p:pic>
    </p:spTree>
    <p:extLst>
      <p:ext uri="{BB962C8B-B14F-4D97-AF65-F5344CB8AC3E}">
        <p14:creationId xmlns:p14="http://schemas.microsoft.com/office/powerpoint/2010/main" val="222381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2"/>
          <a:stretch>
            <a:fillRect/>
          </a:stretch>
        </p:blipFill>
        <p:spPr>
          <a:xfrm>
            <a:off x="718686" y="1773554"/>
            <a:ext cx="5392554" cy="3400425"/>
          </a:xfrm>
          <a:prstGeom prst="rect">
            <a:avLst/>
          </a:prstGeom>
        </p:spPr>
      </p:pic>
      <p:pic>
        <p:nvPicPr>
          <p:cNvPr id="8" name="图片 7"/>
          <p:cNvPicPr/>
          <p:nvPr/>
        </p:nvPicPr>
        <p:blipFill>
          <a:blip r:embed="rId3"/>
          <a:stretch>
            <a:fillRect/>
          </a:stretch>
        </p:blipFill>
        <p:spPr>
          <a:xfrm>
            <a:off x="718686" y="1773553"/>
            <a:ext cx="5392554" cy="3400425"/>
          </a:xfrm>
          <a:prstGeom prst="rect">
            <a:avLst/>
          </a:prstGeom>
        </p:spPr>
      </p:pic>
      <p:sp>
        <p:nvSpPr>
          <p:cNvPr id="3" name="圆角矩形 2"/>
          <p:cNvSpPr/>
          <p:nvPr/>
        </p:nvSpPr>
        <p:spPr>
          <a:xfrm>
            <a:off x="330854" y="489701"/>
            <a:ext cx="1035532" cy="1035532"/>
          </a:xfrm>
          <a:prstGeom prst="roundRect">
            <a:avLst/>
          </a:prstGeom>
          <a:blipFill>
            <a:blip r:embed="rId4"/>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sp>
        <p:nvSpPr>
          <p:cNvPr id="12" name="文本框 11"/>
          <p:cNvSpPr txBox="1"/>
          <p:nvPr/>
        </p:nvSpPr>
        <p:spPr>
          <a:xfrm>
            <a:off x="1677993" y="571861"/>
            <a:ext cx="2802567"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4"/>
                  <a:srcRect/>
                  <a:stretch>
                    <a:fillRect/>
                  </a:stretch>
                </a:blipFill>
                <a:ea typeface="微软雅黑" charset="0"/>
              </a:rPr>
              <a:t>闭环仿真</a:t>
            </a:r>
            <a:endParaRPr kumimoji="1" lang="zh-CN" altLang="en-US" sz="4800" b="1" kern="0" dirty="0">
              <a:blipFill dpi="0" rotWithShape="1">
                <a:blip r:embed="rId4"/>
                <a:srcRect/>
                <a:stretch>
                  <a:fillRect/>
                </a:stretch>
              </a:blipFill>
              <a:ea typeface="微软雅黑" charset="0"/>
            </a:endParaRPr>
          </a:p>
        </p:txBody>
      </p:sp>
      <p:pic>
        <p:nvPicPr>
          <p:cNvPr id="6" name="图片 5"/>
          <p:cNvPicPr/>
          <p:nvPr/>
        </p:nvPicPr>
        <p:blipFill>
          <a:blip r:embed="rId5"/>
          <a:stretch>
            <a:fillRect/>
          </a:stretch>
        </p:blipFill>
        <p:spPr>
          <a:xfrm>
            <a:off x="6460490" y="1773553"/>
            <a:ext cx="5259070" cy="3400425"/>
          </a:xfrm>
          <a:prstGeom prst="rect">
            <a:avLst/>
          </a:prstGeom>
        </p:spPr>
      </p:pic>
      <p:sp>
        <p:nvSpPr>
          <p:cNvPr id="2" name="矩形 1"/>
          <p:cNvSpPr/>
          <p:nvPr/>
        </p:nvSpPr>
        <p:spPr>
          <a:xfrm>
            <a:off x="5662644" y="5423654"/>
            <a:ext cx="6854762" cy="400110"/>
          </a:xfrm>
          <a:prstGeom prst="rect">
            <a:avLst/>
          </a:prstGeom>
        </p:spPr>
        <p:txBody>
          <a:bodyPr wrap="none">
            <a:spAutoFit/>
          </a:bodyPr>
          <a:lstStyle/>
          <a:p>
            <a:pPr indent="266700" algn="just">
              <a:spcAft>
                <a:spcPts val="0"/>
              </a:spcAft>
            </a:pPr>
            <a:r>
              <a:rPr lang="zh-CN" altLang="zh-CN" sz="2000" dirty="0">
                <a:blipFill dpi="0" rotWithShape="1">
                  <a:blip r:embed="rId4"/>
                  <a:srcRect/>
                  <a:stretch>
                    <a:fillRect/>
                  </a:stretch>
                </a:blipFill>
                <a:latin typeface="微软雅黑" charset="0"/>
                <a:ea typeface="微软雅黑" charset="0"/>
              </a:rPr>
              <a:t>电压无超调，电压纹波为（</a:t>
            </a:r>
            <a:r>
              <a:rPr lang="en-US" altLang="zh-CN" sz="2000" dirty="0">
                <a:blipFill dpi="0" rotWithShape="1">
                  <a:blip r:embed="rId4"/>
                  <a:srcRect/>
                  <a:stretch>
                    <a:fillRect/>
                  </a:stretch>
                </a:blipFill>
                <a:latin typeface="微软雅黑" charset="0"/>
                <a:ea typeface="微软雅黑" charset="0"/>
              </a:rPr>
              <a:t>10.15-9.85</a:t>
            </a:r>
            <a:r>
              <a:rPr lang="zh-CN" altLang="zh-CN" sz="2000" dirty="0">
                <a:blipFill dpi="0" rotWithShape="1">
                  <a:blip r:embed="rId4"/>
                  <a:srcRect/>
                  <a:stretch>
                    <a:fillRect/>
                  </a:stretch>
                </a:blipFill>
                <a:latin typeface="微软雅黑" charset="0"/>
                <a:ea typeface="微软雅黑" charset="0"/>
              </a:rPr>
              <a:t>）</a:t>
            </a:r>
            <a:r>
              <a:rPr lang="en-US" altLang="zh-CN" sz="2000" dirty="0">
                <a:blipFill dpi="0" rotWithShape="1">
                  <a:blip r:embed="rId4"/>
                  <a:srcRect/>
                  <a:stretch>
                    <a:fillRect/>
                  </a:stretch>
                </a:blipFill>
                <a:latin typeface="微软雅黑" charset="0"/>
                <a:ea typeface="微软雅黑" charset="0"/>
              </a:rPr>
              <a:t>/10*100%=3%</a:t>
            </a:r>
            <a:endParaRPr lang="zh-CN" altLang="zh-CN" sz="2000" dirty="0">
              <a:blipFill dpi="0" rotWithShape="1">
                <a:blip r:embed="rId4"/>
                <a:srcRect/>
                <a:stretch>
                  <a:fillRect/>
                </a:stretch>
              </a:blipFill>
              <a:latin typeface="微软雅黑" charset="0"/>
              <a:ea typeface="微软雅黑" charset="0"/>
            </a:endParaRPr>
          </a:p>
        </p:txBody>
      </p:sp>
      <p:sp>
        <p:nvSpPr>
          <p:cNvPr id="4" name="矩形 3"/>
          <p:cNvSpPr/>
          <p:nvPr/>
        </p:nvSpPr>
        <p:spPr>
          <a:xfrm>
            <a:off x="858815" y="5421868"/>
            <a:ext cx="5112297" cy="400110"/>
          </a:xfrm>
          <a:prstGeom prst="rect">
            <a:avLst/>
          </a:prstGeom>
        </p:spPr>
        <p:txBody>
          <a:bodyPr wrap="none">
            <a:spAutoFit/>
          </a:bodyPr>
          <a:lstStyle/>
          <a:p>
            <a:pPr indent="266700" algn="just">
              <a:spcAft>
                <a:spcPts val="0"/>
              </a:spcAft>
            </a:pPr>
            <a:r>
              <a:rPr lang="zh-CN" altLang="zh-CN" sz="2000" dirty="0">
                <a:blipFill dpi="0" rotWithShape="1">
                  <a:blip r:embed="rId4"/>
                  <a:srcRect/>
                  <a:stretch>
                    <a:fillRect/>
                  </a:stretch>
                </a:blipFill>
                <a:latin typeface="微软雅黑" charset="0"/>
                <a:ea typeface="微软雅黑" charset="0"/>
              </a:rPr>
              <a:t>过渡过程时间</a:t>
            </a:r>
            <a:r>
              <a:rPr lang="en-US" altLang="zh-CN" sz="2000" dirty="0">
                <a:blipFill dpi="0" rotWithShape="1">
                  <a:blip r:embed="rId4"/>
                  <a:srcRect/>
                  <a:stretch>
                    <a:fillRect/>
                  </a:stretch>
                </a:blipFill>
                <a:latin typeface="微软雅黑" charset="0"/>
                <a:ea typeface="微软雅黑" charset="0"/>
              </a:rPr>
              <a:t>1ms</a:t>
            </a:r>
            <a:r>
              <a:rPr lang="zh-CN" altLang="zh-CN" sz="2000" dirty="0">
                <a:blipFill dpi="0" rotWithShape="1">
                  <a:blip r:embed="rId4"/>
                  <a:srcRect/>
                  <a:stretch>
                    <a:fillRect/>
                  </a:stretch>
                </a:blipFill>
                <a:latin typeface="微软雅黑" charset="0"/>
                <a:ea typeface="微软雅黑" charset="0"/>
              </a:rPr>
              <a:t>，约为</a:t>
            </a:r>
            <a:r>
              <a:rPr lang="en-US" altLang="zh-CN" sz="2000" dirty="0">
                <a:blipFill dpi="0" rotWithShape="1">
                  <a:blip r:embed="rId4"/>
                  <a:srcRect/>
                  <a:stretch>
                    <a:fillRect/>
                  </a:stretch>
                </a:blipFill>
                <a:latin typeface="微软雅黑" charset="0"/>
                <a:ea typeface="微软雅黑" charset="0"/>
              </a:rPr>
              <a:t>50</a:t>
            </a:r>
            <a:r>
              <a:rPr lang="zh-CN" altLang="zh-CN" sz="2000" dirty="0">
                <a:blipFill dpi="0" rotWithShape="1">
                  <a:blip r:embed="rId4"/>
                  <a:srcRect/>
                  <a:stretch>
                    <a:fillRect/>
                  </a:stretch>
                </a:blipFill>
                <a:latin typeface="微软雅黑" charset="0"/>
                <a:ea typeface="微软雅黑" charset="0"/>
              </a:rPr>
              <a:t>个开关周期。</a:t>
            </a:r>
          </a:p>
        </p:txBody>
      </p:sp>
    </p:spTree>
    <p:extLst>
      <p:ext uri="{BB962C8B-B14F-4D97-AF65-F5344CB8AC3E}">
        <p14:creationId xmlns:p14="http://schemas.microsoft.com/office/powerpoint/2010/main" val="41049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grpSp>
        <p:nvGrpSpPr>
          <p:cNvPr id="19" name="组 18"/>
          <p:cNvGrpSpPr/>
          <p:nvPr/>
        </p:nvGrpSpPr>
        <p:grpSpPr>
          <a:xfrm>
            <a:off x="894718" y="829196"/>
            <a:ext cx="5930833" cy="3706770"/>
            <a:chOff x="2032000" y="951517"/>
            <a:chExt cx="8128000" cy="5079999"/>
          </a:xfrm>
        </p:grpSpPr>
        <p:sp>
          <p:nvSpPr>
            <p:cNvPr id="9" name="形状 8"/>
            <p:cNvSpPr/>
            <p:nvPr/>
          </p:nvSpPr>
          <p:spPr>
            <a:xfrm>
              <a:off x="2032000" y="951517"/>
              <a:ext cx="8128000" cy="5079999"/>
            </a:xfrm>
            <a:prstGeom prst="swooshArrow">
              <a:avLst>
                <a:gd name="adj1" fmla="val 25000"/>
                <a:gd name="adj2" fmla="val 30796"/>
              </a:avLst>
            </a:prstGeom>
            <a:solidFill>
              <a:schemeClr val="accent3">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0" name="椭圆 9"/>
            <p:cNvSpPr/>
            <p:nvPr/>
          </p:nvSpPr>
          <p:spPr>
            <a:xfrm>
              <a:off x="2989313" y="4320272"/>
              <a:ext cx="361214" cy="361214"/>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椭圆 11"/>
            <p:cNvSpPr/>
            <p:nvPr/>
          </p:nvSpPr>
          <p:spPr>
            <a:xfrm>
              <a:off x="4794159" y="2878998"/>
              <a:ext cx="652962" cy="652962"/>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椭圆 13"/>
            <p:cNvSpPr/>
            <p:nvPr/>
          </p:nvSpPr>
          <p:spPr>
            <a:xfrm>
              <a:off x="6985603" y="1971384"/>
              <a:ext cx="903034" cy="903034"/>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sp>
        <p:nvSpPr>
          <p:cNvPr id="18" name="矩形 17"/>
          <p:cNvSpPr/>
          <p:nvPr/>
        </p:nvSpPr>
        <p:spPr>
          <a:xfrm>
            <a:off x="8611210" y="2265634"/>
            <a:ext cx="1657826" cy="416461"/>
          </a:xfrm>
          <a:prstGeom prst="rect">
            <a:avLst/>
          </a:prstGeom>
          <a:blipFill>
            <a:blip r:embed="rId2"/>
            <a:stretch>
              <a:fillRect/>
            </a:stretch>
          </a:blipFill>
        </p:spPr>
        <p:txBody>
          <a:bodyPr wrap="none">
            <a:spAutoFit/>
          </a:bodyPr>
          <a:lstStyle/>
          <a:p>
            <a:pPr defTabSz="1219170">
              <a:lnSpc>
                <a:spcPct val="130000"/>
              </a:lnSpc>
              <a:defRPr/>
            </a:pPr>
            <a:r>
              <a:rPr lang="en-US" altLang="zh-CN" b="1" kern="0" dirty="0" smtClean="0">
                <a:solidFill>
                  <a:schemeClr val="accent3">
                    <a:lumMod val="20000"/>
                    <a:lumOff val="80000"/>
                  </a:schemeClr>
                </a:solidFill>
                <a:ea typeface="微软雅黑" charset="0"/>
              </a:rPr>
              <a:t>UART</a:t>
            </a:r>
            <a:r>
              <a:rPr lang="zh-CN" altLang="en-US" b="1" kern="0" dirty="0" smtClean="0">
                <a:solidFill>
                  <a:schemeClr val="accent3">
                    <a:lumMod val="20000"/>
                    <a:lumOff val="80000"/>
                  </a:schemeClr>
                </a:solidFill>
                <a:ea typeface="微软雅黑" charset="0"/>
              </a:rPr>
              <a:t>串口屏幕</a:t>
            </a:r>
            <a:endParaRPr lang="en-US" altLang="zh-CN" b="1" kern="0" dirty="0">
              <a:solidFill>
                <a:schemeClr val="accent3">
                  <a:lumMod val="20000"/>
                  <a:lumOff val="80000"/>
                </a:schemeClr>
              </a:solidFill>
              <a:ea typeface="微软雅黑" charset="0"/>
            </a:endParaRPr>
          </a:p>
        </p:txBody>
      </p:sp>
      <p:sp>
        <p:nvSpPr>
          <p:cNvPr id="23" name="矩形 22"/>
          <p:cNvSpPr/>
          <p:nvPr/>
        </p:nvSpPr>
        <p:spPr>
          <a:xfrm>
            <a:off x="4805004" y="3362699"/>
            <a:ext cx="1800493" cy="452432"/>
          </a:xfrm>
          <a:prstGeom prst="rect">
            <a:avLst/>
          </a:prstGeom>
          <a:blipFill>
            <a:blip r:embed="rId2"/>
            <a:stretch>
              <a:fillRect/>
            </a:stretch>
          </a:blipFill>
        </p:spPr>
        <p:txBody>
          <a:bodyPr wrap="none">
            <a:spAutoFit/>
          </a:bodyPr>
          <a:lstStyle/>
          <a:p>
            <a:pPr defTabSz="1219170">
              <a:lnSpc>
                <a:spcPct val="130000"/>
              </a:lnSpc>
              <a:defRPr/>
            </a:pPr>
            <a:r>
              <a:rPr lang="zh-CN" altLang="en-US" b="1" kern="0" dirty="0" smtClean="0">
                <a:solidFill>
                  <a:schemeClr val="accent3">
                    <a:lumMod val="20000"/>
                    <a:lumOff val="80000"/>
                  </a:schemeClr>
                </a:solidFill>
                <a:ea typeface="微软雅黑" charset="0"/>
              </a:rPr>
              <a:t>驱动电路的改进</a:t>
            </a:r>
            <a:endParaRPr lang="en-US" altLang="zh-CN" b="1" kern="0" dirty="0">
              <a:solidFill>
                <a:schemeClr val="accent3">
                  <a:lumMod val="20000"/>
                  <a:lumOff val="80000"/>
                </a:schemeClr>
              </a:solidFill>
              <a:ea typeface="微软雅黑" charset="0"/>
            </a:endParaRPr>
          </a:p>
        </p:txBody>
      </p:sp>
      <p:sp>
        <p:nvSpPr>
          <p:cNvPr id="26" name="矩形 25"/>
          <p:cNvSpPr/>
          <p:nvPr/>
        </p:nvSpPr>
        <p:spPr>
          <a:xfrm>
            <a:off x="2269497" y="4550301"/>
            <a:ext cx="2031325" cy="416461"/>
          </a:xfrm>
          <a:prstGeom prst="rect">
            <a:avLst/>
          </a:prstGeom>
          <a:blipFill>
            <a:blip r:embed="rId2"/>
            <a:stretch>
              <a:fillRect/>
            </a:stretch>
          </a:blipFill>
        </p:spPr>
        <p:txBody>
          <a:bodyPr wrap="none">
            <a:spAutoFit/>
          </a:bodyPr>
          <a:lstStyle/>
          <a:p>
            <a:pPr defTabSz="1219170">
              <a:lnSpc>
                <a:spcPct val="130000"/>
              </a:lnSpc>
              <a:defRPr/>
            </a:pPr>
            <a:r>
              <a:rPr lang="zh-CN" altLang="en-US" b="1" kern="0" dirty="0" smtClean="0">
                <a:solidFill>
                  <a:schemeClr val="accent3">
                    <a:lumMod val="20000"/>
                    <a:lumOff val="80000"/>
                  </a:schemeClr>
                </a:solidFill>
                <a:ea typeface="微软雅黑" charset="0"/>
              </a:rPr>
              <a:t>主电路与检测电路</a:t>
            </a:r>
            <a:endParaRPr lang="en-US" altLang="zh-CN" b="1" kern="0" dirty="0">
              <a:solidFill>
                <a:schemeClr val="accent3">
                  <a:lumMod val="20000"/>
                  <a:lumOff val="80000"/>
                </a:schemeClr>
              </a:solidFill>
              <a:ea typeface="微软雅黑" charset="0"/>
            </a:endParaRPr>
          </a:p>
        </p:txBody>
      </p:sp>
      <p:cxnSp>
        <p:nvCxnSpPr>
          <p:cNvPr id="28" name="肘形连接符 27"/>
          <p:cNvCxnSpPr>
            <a:stCxn id="14" idx="4"/>
            <a:endCxn id="18" idx="1"/>
          </p:cNvCxnSpPr>
          <p:nvPr/>
        </p:nvCxnSpPr>
        <p:spPr>
          <a:xfrm rot="16200000" flipH="1">
            <a:off x="6604182" y="466837"/>
            <a:ext cx="241568" cy="3772488"/>
          </a:xfrm>
          <a:prstGeom prst="bentConnector2">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2" idx="4"/>
            <a:endCxn id="23" idx="1"/>
          </p:cNvCxnSpPr>
          <p:nvPr/>
        </p:nvCxnSpPr>
        <p:spPr>
          <a:xfrm rot="16200000" flipH="1">
            <a:off x="3538308" y="2322218"/>
            <a:ext cx="876823" cy="1656569"/>
          </a:xfrm>
          <a:prstGeom prst="bentConnector2">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0" idx="4"/>
            <a:endCxn id="26" idx="0"/>
          </p:cNvCxnSpPr>
          <p:nvPr/>
        </p:nvCxnSpPr>
        <p:spPr>
          <a:xfrm rot="16200000" flipH="1">
            <a:off x="2005385" y="3270526"/>
            <a:ext cx="999424" cy="1560126"/>
          </a:xfrm>
          <a:prstGeom prst="bentConnector3">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677993" y="571861"/>
            <a:ext cx="3490191"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硬件部分</a:t>
            </a:r>
            <a:endParaRPr kumimoji="1" lang="zh-CN" altLang="en-US" sz="4800" b="1" kern="0" dirty="0">
              <a:blipFill dpi="0" rotWithShape="1">
                <a:blip r:embed="rId2"/>
                <a:srcRect/>
                <a:stretch>
                  <a:fillRect/>
                </a:stretch>
              </a:blipFill>
              <a:ea typeface="微软雅黑" charset="0"/>
            </a:endParaRPr>
          </a:p>
        </p:txBody>
      </p:sp>
    </p:spTree>
    <p:extLst>
      <p:ext uri="{BB962C8B-B14F-4D97-AF65-F5344CB8AC3E}">
        <p14:creationId xmlns:p14="http://schemas.microsoft.com/office/powerpoint/2010/main" val="279885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descr="BUCK"/>
          <p:cNvPicPr/>
          <p:nvPr/>
        </p:nvPicPr>
        <p:blipFill rotWithShape="1">
          <a:blip r:embed="rId2"/>
          <a:srcRect l="7235" r="7267"/>
          <a:stretch/>
        </p:blipFill>
        <p:spPr bwMode="auto">
          <a:xfrm>
            <a:off x="1127760" y="1702754"/>
            <a:ext cx="4450080" cy="3539808"/>
          </a:xfrm>
          <a:prstGeom prst="rect">
            <a:avLst/>
          </a:prstGeom>
          <a:noFill/>
          <a:ln w="9525">
            <a:noFill/>
            <a:headEnd/>
            <a:tailEnd/>
          </a:ln>
        </p:spPr>
      </p:pic>
      <p:pic>
        <p:nvPicPr>
          <p:cNvPr id="8" name="Picture" descr="BUCK_页面_1"/>
          <p:cNvPicPr/>
          <p:nvPr/>
        </p:nvPicPr>
        <p:blipFill>
          <a:blip r:embed="rId3"/>
          <a:stretch>
            <a:fillRect/>
          </a:stretch>
        </p:blipFill>
        <p:spPr bwMode="auto">
          <a:xfrm>
            <a:off x="1074899" y="1702754"/>
            <a:ext cx="4557395" cy="3539808"/>
          </a:xfrm>
          <a:prstGeom prst="rect">
            <a:avLst/>
          </a:prstGeom>
          <a:noFill/>
          <a:ln w="9525">
            <a:noFill/>
            <a:headEnd/>
            <a:tailEnd/>
          </a:ln>
        </p:spPr>
      </p:pic>
      <p:sp>
        <p:nvSpPr>
          <p:cNvPr id="3" name="圆角矩形 2"/>
          <p:cNvSpPr/>
          <p:nvPr/>
        </p:nvSpPr>
        <p:spPr>
          <a:xfrm>
            <a:off x="330854" y="489701"/>
            <a:ext cx="1035532" cy="1035532"/>
          </a:xfrm>
          <a:prstGeom prst="roundRect">
            <a:avLst/>
          </a:prstGeom>
          <a:blipFill>
            <a:blip r:embed="rId4"/>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12" name="文本框 11"/>
          <p:cNvSpPr txBox="1"/>
          <p:nvPr/>
        </p:nvSpPr>
        <p:spPr>
          <a:xfrm>
            <a:off x="1677993" y="571861"/>
            <a:ext cx="3351208" cy="830997"/>
          </a:xfrm>
          <a:prstGeom prst="rect">
            <a:avLst/>
          </a:prstGeom>
          <a:noFill/>
        </p:spPr>
        <p:txBody>
          <a:bodyPr wrap="square" rtlCol="0">
            <a:spAutoFit/>
          </a:bodyPr>
          <a:lstStyle/>
          <a:p>
            <a:pPr lvl="0" defTabSz="609585">
              <a:defRPr/>
            </a:pPr>
            <a:r>
              <a:rPr kumimoji="1" lang="zh-CN" altLang="en-US" sz="4800" b="1" kern="0" dirty="0">
                <a:blipFill dpi="0" rotWithShape="1">
                  <a:blip r:embed="rId4"/>
                  <a:srcRect/>
                  <a:stretch>
                    <a:fillRect/>
                  </a:stretch>
                </a:blipFill>
                <a:ea typeface="微软雅黑" charset="0"/>
              </a:rPr>
              <a:t>主电路</a:t>
            </a:r>
          </a:p>
        </p:txBody>
      </p:sp>
      <p:pic>
        <p:nvPicPr>
          <p:cNvPr id="9" name="Picture" descr="BUCK_页面_2"/>
          <p:cNvPicPr/>
          <p:nvPr/>
        </p:nvPicPr>
        <p:blipFill>
          <a:blip r:embed="rId5"/>
          <a:stretch>
            <a:fillRect/>
          </a:stretch>
        </p:blipFill>
        <p:spPr bwMode="auto">
          <a:xfrm>
            <a:off x="6140767" y="1702753"/>
            <a:ext cx="5548313" cy="3539809"/>
          </a:xfrm>
          <a:prstGeom prst="rect">
            <a:avLst/>
          </a:prstGeom>
          <a:noFill/>
          <a:ln w="9525">
            <a:noFill/>
            <a:headEnd/>
            <a:tailEnd/>
          </a:ln>
        </p:spPr>
      </p:pic>
    </p:spTree>
    <p:extLst>
      <p:ext uri="{BB962C8B-B14F-4D97-AF65-F5344CB8AC3E}">
        <p14:creationId xmlns:p14="http://schemas.microsoft.com/office/powerpoint/2010/main" val="397978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12" name="文本框 11"/>
          <p:cNvSpPr txBox="1"/>
          <p:nvPr/>
        </p:nvSpPr>
        <p:spPr>
          <a:xfrm>
            <a:off x="1677992" y="571861"/>
            <a:ext cx="3960807" cy="830997"/>
          </a:xfrm>
          <a:prstGeom prst="rect">
            <a:avLst/>
          </a:prstGeom>
          <a:noFill/>
        </p:spPr>
        <p:txBody>
          <a:bodyPr wrap="square" rtlCol="0">
            <a:spAutoFit/>
          </a:bodyPr>
          <a:lstStyle/>
          <a:p>
            <a:pPr lvl="0" defTabSz="609585">
              <a:defRPr/>
            </a:pPr>
            <a:r>
              <a:rPr kumimoji="1" lang="zh-CN" altLang="en-US" sz="4800" b="1" kern="0" dirty="0">
                <a:blipFill dpi="0" rotWithShape="1">
                  <a:blip r:embed="rId2"/>
                  <a:srcRect/>
                  <a:stretch>
                    <a:fillRect/>
                  </a:stretch>
                </a:blipFill>
                <a:ea typeface="微软雅黑" charset="0"/>
              </a:rPr>
              <a:t>电压检测电路</a:t>
            </a:r>
          </a:p>
        </p:txBody>
      </p:sp>
      <p:pic>
        <p:nvPicPr>
          <p:cNvPr id="7" name="Picture" descr="1"/>
          <p:cNvPicPr/>
          <p:nvPr/>
        </p:nvPicPr>
        <p:blipFill>
          <a:blip r:embed="rId3"/>
          <a:stretch>
            <a:fillRect/>
          </a:stretch>
        </p:blipFill>
        <p:spPr bwMode="auto">
          <a:xfrm>
            <a:off x="2977040" y="1860550"/>
            <a:ext cx="5725000" cy="1934210"/>
          </a:xfrm>
          <a:prstGeom prst="rect">
            <a:avLst/>
          </a:prstGeom>
          <a:noFill/>
          <a:ln w="9525">
            <a:noFill/>
            <a:headEnd/>
            <a:tailEnd/>
          </a:ln>
        </p:spPr>
      </p:pic>
      <p:sp>
        <p:nvSpPr>
          <p:cNvPr id="4" name="矩形 3"/>
          <p:cNvSpPr/>
          <p:nvPr/>
        </p:nvSpPr>
        <p:spPr>
          <a:xfrm>
            <a:off x="2791540" y="4252452"/>
            <a:ext cx="6096000" cy="1631216"/>
          </a:xfrm>
          <a:prstGeom prst="rect">
            <a:avLst/>
          </a:prstGeom>
        </p:spPr>
        <p:txBody>
          <a:bodyPr>
            <a:spAutoFit/>
          </a:bodyPr>
          <a:lstStyle/>
          <a:p>
            <a:pPr indent="266700" algn="just">
              <a:spcAft>
                <a:spcPts val="600"/>
              </a:spcAft>
            </a:pPr>
            <a:r>
              <a:rPr lang="zh-CN" altLang="zh-CN" sz="2000" dirty="0">
                <a:blipFill dpi="0" rotWithShape="1">
                  <a:blip r:embed="rId2"/>
                  <a:srcRect/>
                  <a:stretch>
                    <a:fillRect/>
                  </a:stretch>
                </a:blipFill>
                <a:latin typeface="微软雅黑" charset="0"/>
                <a:ea typeface="微软雅黑" charset="0"/>
              </a:rPr>
              <a:t>将输出</a:t>
            </a:r>
            <a:r>
              <a:rPr lang="zh-CN" altLang="zh-CN" sz="2000" dirty="0" smtClean="0">
                <a:blipFill dpi="0" rotWithShape="1">
                  <a:blip r:embed="rId2"/>
                  <a:srcRect/>
                  <a:stretch>
                    <a:fillRect/>
                  </a:stretch>
                </a:blipFill>
                <a:latin typeface="微软雅黑" charset="0"/>
                <a:ea typeface="微软雅黑" charset="0"/>
              </a:rPr>
              <a:t>电压</a:t>
            </a:r>
            <a:r>
              <a:rPr lang="zh-CN" altLang="en-US" sz="2000" dirty="0" smtClean="0">
                <a:blipFill dpi="0" rotWithShape="1">
                  <a:blip r:embed="rId2"/>
                  <a:srcRect/>
                  <a:stretch>
                    <a:fillRect/>
                  </a:stretch>
                </a:blipFill>
                <a:latin typeface="微软雅黑" charset="0"/>
                <a:ea typeface="微软雅黑" charset="0"/>
              </a:rPr>
              <a:t>经过</a:t>
            </a:r>
            <a:r>
              <a:rPr lang="en-US" altLang="zh-CN" sz="2000" dirty="0" smtClean="0">
                <a:blipFill dpi="0" rotWithShape="1">
                  <a:blip r:embed="rId2"/>
                  <a:srcRect/>
                  <a:stretch>
                    <a:fillRect/>
                  </a:stretch>
                </a:blipFill>
                <a:latin typeface="微软雅黑" charset="0"/>
                <a:ea typeface="微软雅黑" charset="0"/>
              </a:rPr>
              <a:t>20KΩ</a:t>
            </a:r>
            <a:r>
              <a:rPr lang="zh-CN" altLang="en-US" sz="2000" dirty="0" smtClean="0">
                <a:blipFill dpi="0" rotWithShape="1">
                  <a:blip r:embed="rId2"/>
                  <a:srcRect/>
                  <a:stretch>
                    <a:fillRect/>
                  </a:stretch>
                </a:blipFill>
                <a:latin typeface="微软雅黑" charset="0"/>
                <a:ea typeface="微软雅黑" charset="0"/>
              </a:rPr>
              <a:t>和</a:t>
            </a:r>
            <a:r>
              <a:rPr lang="en-US" altLang="zh-CN" sz="2000" dirty="0" smtClean="0">
                <a:blipFill dpi="0" rotWithShape="1">
                  <a:blip r:embed="rId2"/>
                  <a:srcRect/>
                  <a:stretch>
                    <a:fillRect/>
                  </a:stretch>
                </a:blipFill>
                <a:latin typeface="微软雅黑" charset="0"/>
                <a:ea typeface="微软雅黑" charset="0"/>
              </a:rPr>
              <a:t>2.8KΩ</a:t>
            </a:r>
            <a:r>
              <a:rPr lang="zh-CN" altLang="en-US" sz="2000" dirty="0" smtClean="0">
                <a:blipFill dpi="0" rotWithShape="1">
                  <a:blip r:embed="rId2"/>
                  <a:srcRect/>
                  <a:stretch>
                    <a:fillRect/>
                  </a:stretch>
                </a:blipFill>
                <a:latin typeface="微软雅黑" charset="0"/>
                <a:ea typeface="微软雅黑" charset="0"/>
              </a:rPr>
              <a:t>分压后，</a:t>
            </a:r>
            <a:r>
              <a:rPr lang="zh-CN" altLang="zh-CN" sz="2000" dirty="0" smtClean="0">
                <a:blipFill dpi="0" rotWithShape="1">
                  <a:blip r:embed="rId2"/>
                  <a:srcRect/>
                  <a:stretch>
                    <a:fillRect/>
                  </a:stretch>
                </a:blipFill>
                <a:latin typeface="微软雅黑" charset="0"/>
                <a:ea typeface="微软雅黑" charset="0"/>
              </a:rPr>
              <a:t>经过</a:t>
            </a:r>
            <a:r>
              <a:rPr lang="zh-CN" altLang="zh-CN" sz="2000" dirty="0">
                <a:blipFill dpi="0" rotWithShape="1">
                  <a:blip r:embed="rId2"/>
                  <a:srcRect/>
                  <a:stretch>
                    <a:fillRect/>
                  </a:stretch>
                </a:blipFill>
                <a:latin typeface="微软雅黑" charset="0"/>
                <a:ea typeface="微软雅黑" charset="0"/>
              </a:rPr>
              <a:t>运</a:t>
            </a:r>
            <a:r>
              <a:rPr lang="zh-CN" altLang="zh-CN" sz="2000" dirty="0" smtClean="0">
                <a:blipFill dpi="0" rotWithShape="1">
                  <a:blip r:embed="rId2"/>
                  <a:srcRect/>
                  <a:stretch>
                    <a:fillRect/>
                  </a:stretch>
                </a:blipFill>
                <a:latin typeface="微软雅黑" charset="0"/>
                <a:ea typeface="微软雅黑" charset="0"/>
              </a:rPr>
              <a:t>放</a:t>
            </a:r>
            <a:r>
              <a:rPr lang="en-US" altLang="zh-CN" sz="2000" dirty="0" smtClean="0">
                <a:blipFill dpi="0" rotWithShape="1">
                  <a:blip r:embed="rId2"/>
                  <a:srcRect/>
                  <a:stretch>
                    <a:fillRect/>
                  </a:stretch>
                </a:blipFill>
                <a:latin typeface="微软雅黑" charset="0"/>
                <a:ea typeface="微软雅黑" charset="0"/>
              </a:rPr>
              <a:t>358</a:t>
            </a:r>
            <a:r>
              <a:rPr lang="zh-CN" altLang="zh-CN" sz="2000" dirty="0">
                <a:blipFill dpi="0" rotWithShape="1">
                  <a:blip r:embed="rId2"/>
                  <a:srcRect/>
                  <a:stretch>
                    <a:fillRect/>
                  </a:stretch>
                </a:blipFill>
                <a:latin typeface="微软雅黑" charset="0"/>
                <a:ea typeface="微软雅黑" charset="0"/>
              </a:rPr>
              <a:t>放大</a:t>
            </a:r>
            <a:r>
              <a:rPr lang="en-US" altLang="zh-CN" sz="2000" dirty="0">
                <a:blipFill dpi="0" rotWithShape="1">
                  <a:blip r:embed="rId2"/>
                  <a:srcRect/>
                  <a:stretch>
                    <a:fillRect/>
                  </a:stretch>
                </a:blipFill>
                <a:latin typeface="微软雅黑" charset="0"/>
                <a:ea typeface="微软雅黑" charset="0"/>
              </a:rPr>
              <a:t>2</a:t>
            </a:r>
            <a:r>
              <a:rPr lang="zh-CN" altLang="zh-CN" sz="2000" dirty="0">
                <a:blipFill dpi="0" rotWithShape="1">
                  <a:blip r:embed="rId2"/>
                  <a:srcRect/>
                  <a:stretch>
                    <a:fillRect/>
                  </a:stretch>
                </a:blipFill>
                <a:latin typeface="微软雅黑" charset="0"/>
                <a:ea typeface="微软雅黑" charset="0"/>
              </a:rPr>
              <a:t>倍，送入滤波电路后，进行电压限幅后送入单片机</a:t>
            </a:r>
            <a:r>
              <a:rPr lang="en-US" altLang="zh-CN" sz="2000" dirty="0">
                <a:blipFill dpi="0" rotWithShape="1">
                  <a:blip r:embed="rId2"/>
                  <a:srcRect/>
                  <a:stretch>
                    <a:fillRect/>
                  </a:stretch>
                </a:blipFill>
                <a:latin typeface="微软雅黑" charset="0"/>
                <a:ea typeface="微软雅黑" charset="0"/>
              </a:rPr>
              <a:t>AD</a:t>
            </a:r>
            <a:r>
              <a:rPr lang="zh-CN" altLang="zh-CN" sz="2000" dirty="0">
                <a:blipFill dpi="0" rotWithShape="1">
                  <a:blip r:embed="rId2"/>
                  <a:srcRect/>
                  <a:stretch>
                    <a:fillRect/>
                  </a:stretch>
                </a:blipFill>
                <a:latin typeface="微软雅黑" charset="0"/>
                <a:ea typeface="微软雅黑" charset="0"/>
              </a:rPr>
              <a:t>通道。因为输出电压一直为正，运算放大器不会产生负压，所以</a:t>
            </a:r>
            <a:r>
              <a:rPr lang="en-US" altLang="zh-CN" sz="2000" dirty="0">
                <a:blipFill dpi="0" rotWithShape="1">
                  <a:blip r:embed="rId2"/>
                  <a:srcRect/>
                  <a:stretch>
                    <a:fillRect/>
                  </a:stretch>
                </a:blipFill>
                <a:latin typeface="微软雅黑" charset="0"/>
                <a:ea typeface="微软雅黑" charset="0"/>
              </a:rPr>
              <a:t>358</a:t>
            </a:r>
            <a:r>
              <a:rPr lang="zh-CN" altLang="zh-CN" sz="2000" dirty="0">
                <a:blipFill dpi="0" rotWithShape="1">
                  <a:blip r:embed="rId2"/>
                  <a:srcRect/>
                  <a:stretch>
                    <a:fillRect/>
                  </a:stretch>
                </a:blipFill>
                <a:latin typeface="微软雅黑" charset="0"/>
                <a:ea typeface="微软雅黑" charset="0"/>
              </a:rPr>
              <a:t>采用单电源供电，减少了</a:t>
            </a:r>
            <a:r>
              <a:rPr lang="en-US" altLang="zh-CN" sz="2000" dirty="0">
                <a:blipFill dpi="0" rotWithShape="1">
                  <a:blip r:embed="rId2"/>
                  <a:srcRect/>
                  <a:stretch>
                    <a:fillRect/>
                  </a:stretch>
                </a:blipFill>
                <a:latin typeface="微软雅黑" charset="0"/>
                <a:ea typeface="微软雅黑" charset="0"/>
              </a:rPr>
              <a:t>-5V</a:t>
            </a:r>
            <a:r>
              <a:rPr lang="zh-CN" altLang="zh-CN" sz="2000" dirty="0">
                <a:blipFill dpi="0" rotWithShape="1">
                  <a:blip r:embed="rId2"/>
                  <a:srcRect/>
                  <a:stretch>
                    <a:fillRect/>
                  </a:stretch>
                </a:blipFill>
                <a:latin typeface="微软雅黑" charset="0"/>
                <a:ea typeface="微软雅黑" charset="0"/>
              </a:rPr>
              <a:t>电源的产生电路。</a:t>
            </a:r>
          </a:p>
        </p:txBody>
      </p:sp>
    </p:spTree>
    <p:extLst>
      <p:ext uri="{BB962C8B-B14F-4D97-AF65-F5344CB8AC3E}">
        <p14:creationId xmlns:p14="http://schemas.microsoft.com/office/powerpoint/2010/main" val="100981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12" name="文本框 11"/>
          <p:cNvSpPr txBox="1"/>
          <p:nvPr/>
        </p:nvSpPr>
        <p:spPr>
          <a:xfrm>
            <a:off x="1677992" y="571861"/>
            <a:ext cx="4478968"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驱动电路的改进</a:t>
            </a:r>
            <a:endParaRPr kumimoji="1" lang="zh-CN" altLang="en-US" sz="4800" b="1" kern="0" dirty="0">
              <a:blipFill dpi="0" rotWithShape="1">
                <a:blip r:embed="rId2"/>
                <a:srcRect/>
                <a:stretch>
                  <a:fillRect/>
                </a:stretch>
              </a:blipFill>
              <a:ea typeface="微软雅黑" charset="0"/>
            </a:endParaRPr>
          </a:p>
        </p:txBody>
      </p:sp>
      <p:sp>
        <p:nvSpPr>
          <p:cNvPr id="4" name="矩形 3"/>
          <p:cNvSpPr/>
          <p:nvPr/>
        </p:nvSpPr>
        <p:spPr>
          <a:xfrm>
            <a:off x="1672192" y="4252451"/>
            <a:ext cx="8969536" cy="1323439"/>
          </a:xfrm>
          <a:prstGeom prst="rect">
            <a:avLst/>
          </a:prstGeom>
        </p:spPr>
        <p:txBody>
          <a:bodyPr wrap="square">
            <a:spAutoFit/>
          </a:bodyPr>
          <a:lstStyle/>
          <a:p>
            <a:r>
              <a:rPr lang="en-US" altLang="zh-CN" sz="2000" dirty="0" smtClean="0">
                <a:blipFill dpi="0" rotWithShape="1">
                  <a:blip r:embed="rId2"/>
                  <a:srcRect/>
                  <a:stretch>
                    <a:fillRect/>
                  </a:stretch>
                </a:blipFill>
                <a:latin typeface="微软雅黑" charset="0"/>
                <a:ea typeface="微软雅黑" charset="0"/>
              </a:rPr>
              <a:t>  </a:t>
            </a:r>
            <a:r>
              <a:rPr lang="zh-CN" altLang="zh-CN" sz="2000" dirty="0" smtClean="0">
                <a:blipFill dpi="0" rotWithShape="1">
                  <a:blip r:embed="rId2"/>
                  <a:srcRect/>
                  <a:stretch>
                    <a:fillRect/>
                  </a:stretch>
                </a:blipFill>
                <a:latin typeface="微软雅黑" charset="0"/>
                <a:ea typeface="微软雅黑" charset="0"/>
              </a:rPr>
              <a:t>我们</a:t>
            </a:r>
            <a:r>
              <a:rPr lang="zh-CN" altLang="zh-CN" sz="2000" dirty="0">
                <a:blipFill dpi="0" rotWithShape="1">
                  <a:blip r:embed="rId2"/>
                  <a:srcRect/>
                  <a:stretch>
                    <a:fillRect/>
                  </a:stretch>
                </a:blipFill>
                <a:latin typeface="微软雅黑" charset="0"/>
                <a:ea typeface="微软雅黑" charset="0"/>
              </a:rPr>
              <a:t>在单片机的</a:t>
            </a:r>
            <a:r>
              <a:rPr lang="en-US" altLang="zh-CN" sz="2000" dirty="0">
                <a:blipFill dpi="0" rotWithShape="1">
                  <a:blip r:embed="rId2"/>
                  <a:srcRect/>
                  <a:stretch>
                    <a:fillRect/>
                  </a:stretch>
                </a:blipFill>
                <a:latin typeface="微软雅黑" charset="0"/>
                <a:ea typeface="微软雅黑" charset="0"/>
              </a:rPr>
              <a:t>AD</a:t>
            </a:r>
            <a:r>
              <a:rPr lang="zh-CN" altLang="zh-CN" sz="2000" dirty="0">
                <a:blipFill dpi="0" rotWithShape="1">
                  <a:blip r:embed="rId2"/>
                  <a:srcRect/>
                  <a:stretch>
                    <a:fillRect/>
                  </a:stretch>
                </a:blipFill>
                <a:latin typeface="微软雅黑" charset="0"/>
                <a:ea typeface="微软雅黑" charset="0"/>
              </a:rPr>
              <a:t>输出端口与</a:t>
            </a:r>
            <a:r>
              <a:rPr lang="en-US" altLang="zh-CN" sz="2000" dirty="0">
                <a:blipFill dpi="0" rotWithShape="1">
                  <a:blip r:embed="rId2"/>
                  <a:srcRect/>
                  <a:stretch>
                    <a:fillRect/>
                  </a:stretch>
                </a:blipFill>
                <a:latin typeface="微软雅黑" charset="0"/>
                <a:ea typeface="微软雅黑" charset="0"/>
              </a:rPr>
              <a:t>IR2110</a:t>
            </a:r>
            <a:r>
              <a:rPr lang="zh-CN" altLang="zh-CN" sz="2000" dirty="0">
                <a:blipFill dpi="0" rotWithShape="1">
                  <a:blip r:embed="rId2"/>
                  <a:srcRect/>
                  <a:stretch>
                    <a:fillRect/>
                  </a:stretch>
                </a:blipFill>
                <a:latin typeface="微软雅黑" charset="0"/>
                <a:ea typeface="微软雅黑" charset="0"/>
              </a:rPr>
              <a:t>外围模拟电路之间添加了</a:t>
            </a:r>
            <a:r>
              <a:rPr lang="en-US" altLang="zh-CN" sz="2000" dirty="0">
                <a:blipFill dpi="0" rotWithShape="1">
                  <a:blip r:embed="rId2"/>
                  <a:srcRect/>
                  <a:stretch>
                    <a:fillRect/>
                  </a:stretch>
                </a:blipFill>
                <a:latin typeface="微软雅黑" charset="0"/>
                <a:ea typeface="微软雅黑" charset="0"/>
              </a:rPr>
              <a:t>TLP521</a:t>
            </a:r>
            <a:r>
              <a:rPr lang="zh-CN" altLang="zh-CN" sz="2000" dirty="0">
                <a:blipFill dpi="0" rotWithShape="1">
                  <a:blip r:embed="rId2"/>
                  <a:srcRect/>
                  <a:stretch>
                    <a:fillRect/>
                  </a:stretch>
                </a:blipFill>
                <a:latin typeface="微软雅黑" charset="0"/>
                <a:ea typeface="微软雅黑" charset="0"/>
              </a:rPr>
              <a:t>光耦隔离，增强电路的安全性，减小电压的干扰。</a:t>
            </a:r>
          </a:p>
          <a:p>
            <a:r>
              <a:rPr lang="en-US" altLang="zh-CN" sz="2000" dirty="0" smtClean="0">
                <a:blipFill dpi="0" rotWithShape="1">
                  <a:blip r:embed="rId2"/>
                  <a:srcRect/>
                  <a:stretch>
                    <a:fillRect/>
                  </a:stretch>
                </a:blipFill>
                <a:latin typeface="微软雅黑" charset="0"/>
                <a:ea typeface="微软雅黑" charset="0"/>
              </a:rPr>
              <a:t>  </a:t>
            </a:r>
            <a:r>
              <a:rPr lang="zh-CN" altLang="zh-CN" sz="2000" dirty="0" smtClean="0">
                <a:blipFill dpi="0" rotWithShape="1">
                  <a:blip r:embed="rId2"/>
                  <a:srcRect/>
                  <a:stretch>
                    <a:fillRect/>
                  </a:stretch>
                </a:blipFill>
                <a:latin typeface="微软雅黑" charset="0"/>
                <a:ea typeface="微软雅黑" charset="0"/>
              </a:rPr>
              <a:t>另外，</a:t>
            </a:r>
            <a:r>
              <a:rPr lang="zh-CN" altLang="zh-CN" sz="2000" dirty="0">
                <a:blipFill dpi="0" rotWithShape="1">
                  <a:blip r:embed="rId2"/>
                  <a:srcRect/>
                  <a:stretch>
                    <a:fillRect/>
                  </a:stretch>
                </a:blipFill>
                <a:latin typeface="微软雅黑" charset="0"/>
                <a:ea typeface="微软雅黑" charset="0"/>
              </a:rPr>
              <a:t>在驱动电路中增加由电容和</a:t>
            </a:r>
            <a:r>
              <a:rPr lang="en-US" altLang="zh-CN" sz="2000" dirty="0">
                <a:blipFill dpi="0" rotWithShape="1">
                  <a:blip r:embed="rId2"/>
                  <a:srcRect/>
                  <a:stretch>
                    <a:fillRect/>
                  </a:stretch>
                </a:blipFill>
                <a:latin typeface="微软雅黑" charset="0"/>
                <a:ea typeface="微软雅黑" charset="0"/>
              </a:rPr>
              <a:t>5V</a:t>
            </a:r>
            <a:r>
              <a:rPr lang="zh-CN" altLang="zh-CN" sz="2000" dirty="0">
                <a:blipFill dpi="0" rotWithShape="1">
                  <a:blip r:embed="rId2"/>
                  <a:srcRect/>
                  <a:stretch>
                    <a:fillRect/>
                  </a:stretch>
                </a:blipFill>
                <a:latin typeface="微软雅黑" charset="0"/>
                <a:ea typeface="微软雅黑" charset="0"/>
              </a:rPr>
              <a:t>稳压管组成的负压电路</a:t>
            </a:r>
            <a:r>
              <a:rPr lang="zh-CN" altLang="zh-CN" sz="2000" dirty="0" smtClean="0">
                <a:blipFill dpi="0" rotWithShape="1">
                  <a:blip r:embed="rId2"/>
                  <a:srcRect/>
                  <a:stretch>
                    <a:fillRect/>
                  </a:stretch>
                </a:blipFill>
                <a:latin typeface="微软雅黑" charset="0"/>
                <a:ea typeface="微软雅黑" charset="0"/>
              </a:rPr>
              <a:t>。</a:t>
            </a:r>
            <a:r>
              <a:rPr lang="zh-CN" altLang="en-US" sz="2000" dirty="0" smtClean="0">
                <a:blipFill dpi="0" rotWithShape="1">
                  <a:blip r:embed="rId2"/>
                  <a:srcRect/>
                  <a:stretch>
                    <a:fillRect/>
                  </a:stretch>
                </a:blipFill>
                <a:latin typeface="微软雅黑" charset="0"/>
                <a:ea typeface="微软雅黑" charset="0"/>
              </a:rPr>
              <a:t>在</a:t>
            </a:r>
            <a:r>
              <a:rPr lang="en-US" altLang="zh-CN" sz="2000" dirty="0" smtClean="0">
                <a:blipFill dpi="0" rotWithShape="1">
                  <a:blip r:embed="rId2"/>
                  <a:srcRect/>
                  <a:stretch>
                    <a:fillRect/>
                  </a:stretch>
                </a:blipFill>
                <a:latin typeface="微软雅黑" charset="0"/>
                <a:ea typeface="微软雅黑" charset="0"/>
              </a:rPr>
              <a:t>IGBT</a:t>
            </a:r>
            <a:r>
              <a:rPr lang="zh-CN" altLang="en-US" sz="2000" dirty="0" smtClean="0">
                <a:blipFill dpi="0" rotWithShape="1">
                  <a:blip r:embed="rId2"/>
                  <a:srcRect/>
                  <a:stretch>
                    <a:fillRect/>
                  </a:stretch>
                </a:blipFill>
                <a:latin typeface="微软雅黑" charset="0"/>
                <a:ea typeface="微软雅黑" charset="0"/>
              </a:rPr>
              <a:t>关断时</a:t>
            </a:r>
            <a:r>
              <a:rPr lang="zh-CN" altLang="zh-CN" sz="2000" dirty="0" smtClean="0">
                <a:blipFill dpi="0" rotWithShape="1">
                  <a:blip r:embed="rId2"/>
                  <a:srcRect/>
                  <a:stretch>
                    <a:fillRect/>
                  </a:stretch>
                </a:blipFill>
                <a:latin typeface="微软雅黑" charset="0"/>
                <a:ea typeface="微软雅黑" charset="0"/>
              </a:rPr>
              <a:t>产生</a:t>
            </a:r>
            <a:r>
              <a:rPr lang="zh-CN" altLang="zh-CN" sz="2000" dirty="0">
                <a:blipFill dpi="0" rotWithShape="1">
                  <a:blip r:embed="rId2"/>
                  <a:srcRect/>
                  <a:stretch>
                    <a:fillRect/>
                  </a:stretch>
                </a:blipFill>
                <a:latin typeface="微软雅黑" charset="0"/>
                <a:ea typeface="微软雅黑" charset="0"/>
              </a:rPr>
              <a:t>负</a:t>
            </a:r>
            <a:r>
              <a:rPr lang="zh-CN" altLang="zh-CN" sz="2000" dirty="0" smtClean="0">
                <a:blipFill dpi="0" rotWithShape="1">
                  <a:blip r:embed="rId2"/>
                  <a:srcRect/>
                  <a:stretch>
                    <a:fillRect/>
                  </a:stretch>
                </a:blipFill>
                <a:latin typeface="微软雅黑" charset="0"/>
                <a:ea typeface="微软雅黑" charset="0"/>
              </a:rPr>
              <a:t>偏压，</a:t>
            </a:r>
            <a:r>
              <a:rPr lang="zh-CN" altLang="zh-CN" sz="2000" dirty="0">
                <a:blipFill dpi="0" rotWithShape="1">
                  <a:blip r:embed="rId2"/>
                  <a:srcRect/>
                  <a:stretch>
                    <a:fillRect/>
                  </a:stretch>
                </a:blipFill>
                <a:latin typeface="微软雅黑" charset="0"/>
                <a:ea typeface="微软雅黑" charset="0"/>
              </a:rPr>
              <a:t>用于增强</a:t>
            </a:r>
            <a:r>
              <a:rPr lang="en-US" altLang="zh-CN" sz="2000" dirty="0">
                <a:blipFill dpi="0" rotWithShape="1">
                  <a:blip r:embed="rId2"/>
                  <a:srcRect/>
                  <a:stretch>
                    <a:fillRect/>
                  </a:stretch>
                </a:blipFill>
                <a:latin typeface="微软雅黑" charset="0"/>
                <a:ea typeface="微软雅黑" charset="0"/>
              </a:rPr>
              <a:t>IGBT</a:t>
            </a:r>
            <a:r>
              <a:rPr lang="zh-CN" altLang="zh-CN" sz="2000" dirty="0">
                <a:blipFill dpi="0" rotWithShape="1">
                  <a:blip r:embed="rId2"/>
                  <a:srcRect/>
                  <a:stretch>
                    <a:fillRect/>
                  </a:stretch>
                </a:blipFill>
                <a:latin typeface="微软雅黑" charset="0"/>
                <a:ea typeface="微软雅黑" charset="0"/>
              </a:rPr>
              <a:t>关断的可靠性，防止由于密勒效应而造成误导通</a:t>
            </a:r>
            <a:r>
              <a:rPr lang="zh-CN" altLang="zh-CN" sz="2000" dirty="0" smtClean="0">
                <a:blipFill dpi="0" rotWithShape="1">
                  <a:blip r:embed="rId2"/>
                  <a:srcRect/>
                  <a:stretch>
                    <a:fillRect/>
                  </a:stretch>
                </a:blipFill>
                <a:latin typeface="微软雅黑" charset="0"/>
                <a:ea typeface="微软雅黑" charset="0"/>
              </a:rPr>
              <a:t>。</a:t>
            </a:r>
            <a:endParaRPr lang="zh-CN" altLang="zh-CN" sz="2000" dirty="0">
              <a:blipFill dpi="0" rotWithShape="1">
                <a:blip r:embed="rId2"/>
                <a:srcRect/>
                <a:stretch>
                  <a:fillRect/>
                </a:stretch>
              </a:blipFill>
              <a:latin typeface="微软雅黑" charset="0"/>
              <a:ea typeface="微软雅黑" charset="0"/>
            </a:endParaRPr>
          </a:p>
        </p:txBody>
      </p:sp>
      <p:pic>
        <p:nvPicPr>
          <p:cNvPr id="6" name="Picture" descr="2"/>
          <p:cNvPicPr/>
          <p:nvPr/>
        </p:nvPicPr>
        <p:blipFill>
          <a:blip r:embed="rId3"/>
          <a:stretch>
            <a:fillRect/>
          </a:stretch>
        </p:blipFill>
        <p:spPr bwMode="auto">
          <a:xfrm>
            <a:off x="2202180" y="1771173"/>
            <a:ext cx="7909560" cy="2112963"/>
          </a:xfrm>
          <a:prstGeom prst="rect">
            <a:avLst/>
          </a:prstGeom>
          <a:noFill/>
          <a:ln w="9525">
            <a:noFill/>
            <a:headEnd/>
            <a:tailEnd/>
          </a:ln>
        </p:spPr>
      </p:pic>
    </p:spTree>
    <p:extLst>
      <p:ext uri="{BB962C8B-B14F-4D97-AF65-F5344CB8AC3E}">
        <p14:creationId xmlns:p14="http://schemas.microsoft.com/office/powerpoint/2010/main" val="72834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descr="Drive_Circuit_页面_1"/>
          <p:cNvPicPr/>
          <p:nvPr/>
        </p:nvPicPr>
        <p:blipFill>
          <a:blip r:embed="rId2"/>
          <a:stretch>
            <a:fillRect/>
          </a:stretch>
        </p:blipFill>
        <p:spPr bwMode="auto">
          <a:xfrm>
            <a:off x="1129739" y="1859630"/>
            <a:ext cx="4808073" cy="3790894"/>
          </a:xfrm>
          <a:prstGeom prst="rect">
            <a:avLst/>
          </a:prstGeom>
          <a:noFill/>
          <a:ln w="9525">
            <a:noFill/>
            <a:headEnd/>
            <a:tailEnd/>
          </a:ln>
        </p:spPr>
      </p:pic>
      <p:pic>
        <p:nvPicPr>
          <p:cNvPr id="9" name="Picture" descr="Drive"/>
          <p:cNvPicPr/>
          <p:nvPr/>
        </p:nvPicPr>
        <p:blipFill rotWithShape="1">
          <a:blip r:embed="rId3"/>
          <a:srcRect l="11217" r="9843"/>
          <a:stretch/>
        </p:blipFill>
        <p:spPr bwMode="auto">
          <a:xfrm>
            <a:off x="1180617" y="1859630"/>
            <a:ext cx="4734045" cy="3790894"/>
          </a:xfrm>
          <a:prstGeom prst="rect">
            <a:avLst/>
          </a:prstGeom>
          <a:noFill/>
          <a:ln w="9525">
            <a:noFill/>
            <a:headEnd/>
            <a:tailEnd/>
          </a:ln>
        </p:spPr>
      </p:pic>
      <p:sp>
        <p:nvSpPr>
          <p:cNvPr id="3" name="圆角矩形 2"/>
          <p:cNvSpPr/>
          <p:nvPr/>
        </p:nvSpPr>
        <p:spPr>
          <a:xfrm>
            <a:off x="330854" y="489701"/>
            <a:ext cx="1035532" cy="1035532"/>
          </a:xfrm>
          <a:prstGeom prst="roundRect">
            <a:avLst/>
          </a:prstGeom>
          <a:blipFill>
            <a:blip r:embed="rId4"/>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12" name="文本框 11"/>
          <p:cNvSpPr txBox="1"/>
          <p:nvPr/>
        </p:nvSpPr>
        <p:spPr>
          <a:xfrm>
            <a:off x="1677992" y="571861"/>
            <a:ext cx="4478968"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4"/>
                  <a:srcRect/>
                  <a:stretch>
                    <a:fillRect/>
                  </a:stretch>
                </a:blipFill>
                <a:ea typeface="微软雅黑" charset="0"/>
              </a:rPr>
              <a:t>驱动电路的改进</a:t>
            </a:r>
            <a:endParaRPr kumimoji="1" lang="zh-CN" altLang="en-US" sz="4800" b="1" kern="0" dirty="0">
              <a:blipFill dpi="0" rotWithShape="1">
                <a:blip r:embed="rId4"/>
                <a:srcRect/>
                <a:stretch>
                  <a:fillRect/>
                </a:stretch>
              </a:blipFill>
              <a:ea typeface="微软雅黑" charset="0"/>
            </a:endParaRPr>
          </a:p>
        </p:txBody>
      </p:sp>
      <p:pic>
        <p:nvPicPr>
          <p:cNvPr id="8" name="Picture" descr="Drive_Circuit_页面_2"/>
          <p:cNvPicPr/>
          <p:nvPr/>
        </p:nvPicPr>
        <p:blipFill>
          <a:blip r:embed="rId5"/>
          <a:stretch>
            <a:fillRect/>
          </a:stretch>
        </p:blipFill>
        <p:spPr bwMode="auto">
          <a:xfrm>
            <a:off x="6156960" y="1859630"/>
            <a:ext cx="5607524" cy="3790894"/>
          </a:xfrm>
          <a:prstGeom prst="rect">
            <a:avLst/>
          </a:prstGeom>
          <a:noFill/>
          <a:ln w="9525">
            <a:noFill/>
            <a:headEnd/>
            <a:tailEnd/>
          </a:ln>
        </p:spPr>
      </p:pic>
    </p:spTree>
    <p:extLst>
      <p:ext uri="{BB962C8B-B14F-4D97-AF65-F5344CB8AC3E}">
        <p14:creationId xmlns:p14="http://schemas.microsoft.com/office/powerpoint/2010/main" val="425014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8369085" y="2394979"/>
            <a:ext cx="2322226" cy="1325711"/>
            <a:chOff x="8245099" y="2456972"/>
            <a:chExt cx="2322226" cy="1325711"/>
          </a:xfrm>
        </p:grpSpPr>
        <p:sp>
          <p:nvSpPr>
            <p:cNvPr id="2" name="文本框 1"/>
            <p:cNvSpPr txBox="1"/>
            <p:nvPr/>
          </p:nvSpPr>
          <p:spPr>
            <a:xfrm>
              <a:off x="8467494" y="2565829"/>
              <a:ext cx="1877437" cy="1107996"/>
            </a:xfrm>
            <a:prstGeom prst="rect">
              <a:avLst/>
            </a:prstGeom>
            <a:noFill/>
          </p:spPr>
          <p:txBody>
            <a:bodyPr wrap="none" rtlCol="0">
              <a:spAutoFit/>
            </a:bodyPr>
            <a:lstStyle/>
            <a:p>
              <a:pPr algn="ctr"/>
              <a:r>
                <a:rPr kumimoji="1" lang="zh-CN" altLang="en-US" sz="6600" b="1" dirty="0" smtClean="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目录</a:t>
              </a:r>
              <a:endParaRPr kumimoji="1" lang="zh-CN" altLang="en-US" sz="6600" b="1" dirty="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endParaRPr>
            </a:p>
          </p:txBody>
        </p:sp>
        <p:sp>
          <p:nvSpPr>
            <p:cNvPr id="3" name="框架 2"/>
            <p:cNvSpPr/>
            <p:nvPr/>
          </p:nvSpPr>
          <p:spPr>
            <a:xfrm>
              <a:off x="8245099" y="2456972"/>
              <a:ext cx="2322226" cy="1325711"/>
            </a:xfrm>
            <a:prstGeom prst="frame">
              <a:avLst>
                <a:gd name="adj1" fmla="val 5486"/>
              </a:avLst>
            </a:prstGeom>
            <a:blipFill dpi="0" rotWithShape="1">
              <a:blip r:embed="rId2"/>
              <a:srcRect/>
              <a:tile tx="0" ty="0" sx="100000" sy="100000" flip="none" algn="tl"/>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5" name="文本框 4"/>
          <p:cNvSpPr txBox="1"/>
          <p:nvPr/>
        </p:nvSpPr>
        <p:spPr>
          <a:xfrm>
            <a:off x="8289570" y="3829547"/>
            <a:ext cx="2481257" cy="584775"/>
          </a:xfrm>
          <a:prstGeom prst="rect">
            <a:avLst/>
          </a:prstGeom>
          <a:noFill/>
        </p:spPr>
        <p:txBody>
          <a:bodyPr wrap="none" rtlCol="0">
            <a:spAutoFit/>
          </a:bodyPr>
          <a:lstStyle/>
          <a:p>
            <a:pPr algn="ctr"/>
            <a:r>
              <a:rPr kumimoji="1" lang="en-US" altLang="zh-CN" sz="3200" b="1" smtClean="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CONTENTS</a:t>
            </a:r>
            <a:endParaRPr kumimoji="1" lang="zh-CN" altLang="en-US" sz="3200" b="1" dirty="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endParaRPr>
          </a:p>
        </p:txBody>
      </p:sp>
      <p:grpSp>
        <p:nvGrpSpPr>
          <p:cNvPr id="14" name="组 13"/>
          <p:cNvGrpSpPr/>
          <p:nvPr/>
        </p:nvGrpSpPr>
        <p:grpSpPr>
          <a:xfrm>
            <a:off x="1136765" y="768671"/>
            <a:ext cx="4054232" cy="815067"/>
            <a:chOff x="1139205" y="908154"/>
            <a:chExt cx="4510999" cy="1035532"/>
          </a:xfrm>
        </p:grpSpPr>
        <p:sp>
          <p:nvSpPr>
            <p:cNvPr id="11" name="圆角矩形 10"/>
            <p:cNvSpPr/>
            <p:nvPr/>
          </p:nvSpPr>
          <p:spPr>
            <a:xfrm>
              <a:off x="1139205" y="908154"/>
              <a:ext cx="1035532" cy="1035532"/>
            </a:xfrm>
            <a:prstGeom prst="roundRect">
              <a:avLst/>
            </a:prstGeom>
            <a:solidFill>
              <a:schemeClr val="accent3">
                <a:lumMod val="20000"/>
                <a:lumOff val="80000"/>
              </a:schemeClr>
            </a:solid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blipFill>
                    <a:blip r:embed="rId2"/>
                    <a:stretch>
                      <a:fillRect/>
                    </a:stretch>
                  </a:blipFill>
                </a:rPr>
                <a:t>1</a:t>
              </a:r>
              <a:endParaRPr kumimoji="1" lang="zh-CN" altLang="en-US" sz="5400" b="1" dirty="0">
                <a:blipFill>
                  <a:blip r:embed="rId2"/>
                  <a:stretch>
                    <a:fillRect/>
                  </a:stretch>
                </a:blipFill>
              </a:endParaRPr>
            </a:p>
          </p:txBody>
        </p:sp>
        <p:sp>
          <p:nvSpPr>
            <p:cNvPr id="12" name="文本框 11"/>
            <p:cNvSpPr txBox="1"/>
            <p:nvPr/>
          </p:nvSpPr>
          <p:spPr>
            <a:xfrm>
              <a:off x="2486343" y="990313"/>
              <a:ext cx="3163861" cy="821155"/>
            </a:xfrm>
            <a:prstGeom prst="rect">
              <a:avLst/>
            </a:prstGeom>
            <a:noFill/>
          </p:spPr>
          <p:txBody>
            <a:bodyPr wrap="squar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zh-CN" altLang="en-US" sz="3600" b="1" kern="0" noProof="0" dirty="0" smtClean="0">
                  <a:solidFill>
                    <a:schemeClr val="accent3">
                      <a:lumMod val="20000"/>
                      <a:lumOff val="80000"/>
                    </a:schemeClr>
                  </a:solidFill>
                  <a:effectLst>
                    <a:outerShdw blurRad="63500" sx="102000" sy="102000" algn="ctr" rotWithShape="0">
                      <a:prstClr val="black">
                        <a:alpha val="40000"/>
                      </a:prstClr>
                    </a:outerShdw>
                  </a:effectLst>
                  <a:ea typeface="微软雅黑" charset="0"/>
                </a:rPr>
                <a:t>主电路设计</a:t>
              </a:r>
              <a:endParaRPr kumimoji="1" lang="zh-CN" altLang="en-US" sz="3600" b="1" i="0" u="none" strike="noStrike" kern="0" cap="none" spc="0" normalizeH="0" baseline="0" noProof="0" dirty="0" smtClean="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endParaRPr>
            </a:p>
          </p:txBody>
        </p:sp>
      </p:grpSp>
      <p:grpSp>
        <p:nvGrpSpPr>
          <p:cNvPr id="7" name="组合 6"/>
          <p:cNvGrpSpPr/>
          <p:nvPr/>
        </p:nvGrpSpPr>
        <p:grpSpPr>
          <a:xfrm>
            <a:off x="1136765" y="2890967"/>
            <a:ext cx="4054232" cy="815067"/>
            <a:chOff x="1136765" y="3465018"/>
            <a:chExt cx="4510999" cy="1035532"/>
          </a:xfrm>
        </p:grpSpPr>
        <p:sp>
          <p:nvSpPr>
            <p:cNvPr id="20" name="圆角矩形 19"/>
            <p:cNvSpPr/>
            <p:nvPr/>
          </p:nvSpPr>
          <p:spPr>
            <a:xfrm>
              <a:off x="1136765" y="3465018"/>
              <a:ext cx="1035532" cy="1035532"/>
            </a:xfrm>
            <a:prstGeom prst="roundRect">
              <a:avLst/>
            </a:prstGeom>
            <a:solidFill>
              <a:schemeClr val="accent3">
                <a:lumMod val="20000"/>
                <a:lumOff val="80000"/>
              </a:schemeClr>
            </a:solid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smtClean="0">
                  <a:blipFill>
                    <a:blip r:embed="rId2"/>
                    <a:stretch>
                      <a:fillRect/>
                    </a:stretch>
                  </a:blipFill>
                </a:rPr>
                <a:t>3</a:t>
              </a:r>
              <a:endParaRPr kumimoji="1" lang="zh-CN" altLang="en-US" sz="5400" b="1" dirty="0">
                <a:blipFill>
                  <a:blip r:embed="rId2"/>
                  <a:stretch>
                    <a:fillRect/>
                  </a:stretch>
                </a:blipFill>
              </a:endParaRPr>
            </a:p>
          </p:txBody>
        </p:sp>
        <p:sp>
          <p:nvSpPr>
            <p:cNvPr id="28" name="文本框 27"/>
            <p:cNvSpPr txBox="1"/>
            <p:nvPr/>
          </p:nvSpPr>
          <p:spPr>
            <a:xfrm>
              <a:off x="2483903" y="3567285"/>
              <a:ext cx="3163861" cy="821155"/>
            </a:xfrm>
            <a:prstGeom prst="rect">
              <a:avLst/>
            </a:prstGeom>
            <a:noFill/>
          </p:spPr>
          <p:txBody>
            <a:bodyPr wrap="squar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zh-CN" altLang="en-US" sz="3600" b="1" kern="0" dirty="0">
                  <a:solidFill>
                    <a:schemeClr val="accent3">
                      <a:lumMod val="20000"/>
                      <a:lumOff val="80000"/>
                    </a:schemeClr>
                  </a:solidFill>
                  <a:effectLst>
                    <a:outerShdw blurRad="63500" sx="102000" sy="102000" algn="ctr" rotWithShape="0">
                      <a:prstClr val="black">
                        <a:alpha val="40000"/>
                      </a:prstClr>
                    </a:outerShdw>
                  </a:effectLst>
                  <a:ea typeface="微软雅黑" charset="0"/>
                </a:rPr>
                <a:t>硬件部分</a:t>
              </a:r>
              <a:endParaRPr kumimoji="1" lang="zh-CN" altLang="en-US" sz="3600" b="1" i="0" u="none" strike="noStrike" kern="0" cap="none" spc="0" normalizeH="0" baseline="0" noProof="0" dirty="0" smtClean="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endParaRPr>
            </a:p>
          </p:txBody>
        </p:sp>
      </p:grpSp>
      <p:sp>
        <p:nvSpPr>
          <p:cNvPr id="24" name="圆角矩形 23"/>
          <p:cNvSpPr/>
          <p:nvPr/>
        </p:nvSpPr>
        <p:spPr>
          <a:xfrm>
            <a:off x="1136765" y="3952115"/>
            <a:ext cx="930678" cy="815067"/>
          </a:xfrm>
          <a:prstGeom prst="roundRect">
            <a:avLst/>
          </a:prstGeom>
          <a:solidFill>
            <a:schemeClr val="accent3">
              <a:lumMod val="20000"/>
              <a:lumOff val="80000"/>
            </a:schemeClr>
          </a:solid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blipFill>
                  <a:blip r:embed="rId2"/>
                  <a:stretch>
                    <a:fillRect/>
                  </a:stretch>
                </a:blipFill>
              </a:rPr>
              <a:t>4</a:t>
            </a:r>
            <a:endParaRPr kumimoji="1" lang="zh-CN" altLang="en-US" sz="5400" b="1" dirty="0">
              <a:blipFill>
                <a:blip r:embed="rId2"/>
                <a:stretch>
                  <a:fillRect/>
                </a:stretch>
              </a:blipFill>
            </a:endParaRPr>
          </a:p>
        </p:txBody>
      </p:sp>
      <p:sp>
        <p:nvSpPr>
          <p:cNvPr id="29" name="文本框 28"/>
          <p:cNvSpPr txBox="1"/>
          <p:nvPr/>
        </p:nvSpPr>
        <p:spPr>
          <a:xfrm>
            <a:off x="2347496" y="4032609"/>
            <a:ext cx="3108423" cy="646331"/>
          </a:xfrm>
          <a:prstGeom prst="rect">
            <a:avLst/>
          </a:prstGeom>
          <a:noFill/>
        </p:spPr>
        <p:txBody>
          <a:bodyPr wrap="squar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zh-CN" altLang="en-US" sz="3600" b="1" kern="0" noProof="0" dirty="0" smtClean="0">
                <a:solidFill>
                  <a:schemeClr val="accent3">
                    <a:lumMod val="20000"/>
                    <a:lumOff val="80000"/>
                  </a:schemeClr>
                </a:solidFill>
                <a:effectLst>
                  <a:outerShdw blurRad="63500" sx="102000" sy="102000" algn="ctr" rotWithShape="0">
                    <a:prstClr val="black">
                      <a:alpha val="40000"/>
                    </a:prstClr>
                  </a:outerShdw>
                </a:effectLst>
                <a:ea typeface="微软雅黑" charset="0"/>
              </a:rPr>
              <a:t>软件部分</a:t>
            </a:r>
            <a:endParaRPr kumimoji="1" lang="zh-CN" altLang="en-US" sz="3600" b="1" i="0" u="none" strike="noStrike" kern="0" cap="none" spc="0" normalizeH="0" baseline="0" noProof="0" dirty="0" smtClean="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endParaRPr>
          </a:p>
        </p:txBody>
      </p:sp>
      <p:grpSp>
        <p:nvGrpSpPr>
          <p:cNvPr id="6" name="组合 5"/>
          <p:cNvGrpSpPr/>
          <p:nvPr/>
        </p:nvGrpSpPr>
        <p:grpSpPr>
          <a:xfrm>
            <a:off x="1136765" y="1829819"/>
            <a:ext cx="5004955" cy="815067"/>
            <a:chOff x="1136765" y="2116844"/>
            <a:chExt cx="5568835" cy="1035532"/>
          </a:xfrm>
        </p:grpSpPr>
        <p:sp>
          <p:nvSpPr>
            <p:cNvPr id="16" name="圆角矩形 15"/>
            <p:cNvSpPr/>
            <p:nvPr/>
          </p:nvSpPr>
          <p:spPr>
            <a:xfrm>
              <a:off x="1136765" y="2116844"/>
              <a:ext cx="1035532" cy="1035532"/>
            </a:xfrm>
            <a:prstGeom prst="roundRect">
              <a:avLst/>
            </a:prstGeom>
            <a:solidFill>
              <a:schemeClr val="accent3">
                <a:lumMod val="20000"/>
                <a:lumOff val="80000"/>
              </a:schemeClr>
            </a:solid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smtClean="0">
                  <a:blipFill>
                    <a:blip r:embed="rId2"/>
                    <a:stretch>
                      <a:fillRect/>
                    </a:stretch>
                  </a:blipFill>
                </a:rPr>
                <a:t>2</a:t>
              </a:r>
              <a:endParaRPr kumimoji="1" lang="zh-CN" altLang="en-US" sz="5400" b="1" dirty="0">
                <a:blipFill>
                  <a:blip r:embed="rId2"/>
                  <a:stretch>
                    <a:fillRect/>
                  </a:stretch>
                </a:blipFill>
              </a:endParaRPr>
            </a:p>
          </p:txBody>
        </p:sp>
        <p:sp>
          <p:nvSpPr>
            <p:cNvPr id="30" name="文本框 29"/>
            <p:cNvSpPr txBox="1"/>
            <p:nvPr/>
          </p:nvSpPr>
          <p:spPr>
            <a:xfrm>
              <a:off x="2483903" y="2220041"/>
              <a:ext cx="4221697" cy="821155"/>
            </a:xfrm>
            <a:prstGeom prst="rect">
              <a:avLst/>
            </a:prstGeom>
            <a:noFill/>
          </p:spPr>
          <p:txBody>
            <a:bodyPr wrap="squar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zh-CN" altLang="en-US" sz="3600" b="1" kern="0" dirty="0" smtClean="0">
                  <a:solidFill>
                    <a:schemeClr val="accent3">
                      <a:lumMod val="20000"/>
                      <a:lumOff val="80000"/>
                    </a:schemeClr>
                  </a:solidFill>
                  <a:effectLst>
                    <a:outerShdw blurRad="63500" sx="102000" sy="102000" algn="ctr" rotWithShape="0">
                      <a:prstClr val="black">
                        <a:alpha val="40000"/>
                      </a:prstClr>
                    </a:outerShdw>
                  </a:effectLst>
                  <a:ea typeface="微软雅黑" charset="0"/>
                </a:rPr>
                <a:t>建模与</a:t>
              </a:r>
              <a:r>
                <a:rPr kumimoji="1" lang="zh-CN" altLang="en-US" sz="3600" b="1" kern="0" noProof="0" dirty="0" smtClean="0">
                  <a:solidFill>
                    <a:schemeClr val="accent3">
                      <a:lumMod val="20000"/>
                      <a:lumOff val="80000"/>
                    </a:schemeClr>
                  </a:solidFill>
                  <a:effectLst>
                    <a:outerShdw blurRad="63500" sx="102000" sy="102000" algn="ctr" rotWithShape="0">
                      <a:prstClr val="black">
                        <a:alpha val="40000"/>
                      </a:prstClr>
                    </a:outerShdw>
                  </a:effectLst>
                  <a:ea typeface="微软雅黑" charset="0"/>
                </a:rPr>
                <a:t>仿真</a:t>
              </a:r>
              <a:endParaRPr kumimoji="1" lang="zh-CN" altLang="en-US" sz="3600" b="1" i="0" u="none" strike="noStrike" kern="0" cap="none" spc="0" normalizeH="0" baseline="0" noProof="0" dirty="0" smtClean="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endParaRPr>
            </a:p>
          </p:txBody>
        </p:sp>
      </p:grpSp>
      <p:grpSp>
        <p:nvGrpSpPr>
          <p:cNvPr id="18" name="组合 17"/>
          <p:cNvGrpSpPr/>
          <p:nvPr/>
        </p:nvGrpSpPr>
        <p:grpSpPr>
          <a:xfrm>
            <a:off x="1136765" y="5093025"/>
            <a:ext cx="4054232" cy="815067"/>
            <a:chOff x="1136765" y="4813193"/>
            <a:chExt cx="4510999" cy="1035532"/>
          </a:xfrm>
        </p:grpSpPr>
        <p:sp>
          <p:nvSpPr>
            <p:cNvPr id="19" name="圆角矩形 18"/>
            <p:cNvSpPr/>
            <p:nvPr/>
          </p:nvSpPr>
          <p:spPr>
            <a:xfrm>
              <a:off x="1136765" y="4813193"/>
              <a:ext cx="1035532" cy="1035532"/>
            </a:xfrm>
            <a:prstGeom prst="roundRect">
              <a:avLst/>
            </a:prstGeom>
            <a:solidFill>
              <a:schemeClr val="accent3">
                <a:lumMod val="20000"/>
                <a:lumOff val="80000"/>
              </a:schemeClr>
            </a:solid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blipFill>
                    <a:blip r:embed="rId2"/>
                    <a:stretch>
                      <a:fillRect/>
                    </a:stretch>
                  </a:blipFill>
                </a:rPr>
                <a:t>5</a:t>
              </a:r>
              <a:endParaRPr kumimoji="1" lang="zh-CN" altLang="en-US" sz="5400" b="1" dirty="0">
                <a:blipFill>
                  <a:blip r:embed="rId2"/>
                  <a:stretch>
                    <a:fillRect/>
                  </a:stretch>
                </a:blipFill>
              </a:endParaRPr>
            </a:p>
          </p:txBody>
        </p:sp>
        <p:sp>
          <p:nvSpPr>
            <p:cNvPr id="21" name="文本框 20"/>
            <p:cNvSpPr txBox="1"/>
            <p:nvPr/>
          </p:nvSpPr>
          <p:spPr>
            <a:xfrm>
              <a:off x="2483903" y="4915460"/>
              <a:ext cx="3163861" cy="821155"/>
            </a:xfrm>
            <a:prstGeom prst="rect">
              <a:avLst/>
            </a:prstGeom>
            <a:noFill/>
          </p:spPr>
          <p:txBody>
            <a:bodyPr wrap="squar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zh-CN" altLang="en-US" sz="3600" b="1" kern="0" noProof="0" dirty="0">
                  <a:solidFill>
                    <a:schemeClr val="accent3">
                      <a:lumMod val="20000"/>
                      <a:lumOff val="80000"/>
                    </a:schemeClr>
                  </a:solidFill>
                  <a:effectLst>
                    <a:outerShdw blurRad="63500" sx="102000" sy="102000" algn="ctr" rotWithShape="0">
                      <a:prstClr val="black">
                        <a:alpha val="40000"/>
                      </a:prstClr>
                    </a:outerShdw>
                  </a:effectLst>
                  <a:ea typeface="微软雅黑" charset="0"/>
                </a:rPr>
                <a:t>实验部分</a:t>
              </a:r>
              <a:endParaRPr kumimoji="1" lang="zh-CN" altLang="en-US" sz="3600" b="1" i="0" u="none" strike="noStrike" kern="0" cap="none" spc="0" normalizeH="0" baseline="0" noProof="0" dirty="0" smtClean="0">
                <a:ln>
                  <a:noFill/>
                </a:ln>
                <a:solidFill>
                  <a:schemeClr val="accent3">
                    <a:lumMod val="20000"/>
                    <a:lumOff val="80000"/>
                  </a:schemeClr>
                </a:solidFill>
                <a:effectLst>
                  <a:outerShdw blurRad="63500" sx="102000" sy="102000" algn="ctr" rotWithShape="0">
                    <a:prstClr val="black">
                      <a:alpha val="40000"/>
                    </a:prstClr>
                  </a:outerShdw>
                </a:effectLst>
                <a:uLnTx/>
                <a:uFillTx/>
                <a:ea typeface="微软雅黑" charset="0"/>
              </a:endParaRPr>
            </a:p>
          </p:txBody>
        </p:sp>
      </p:grpSp>
    </p:spTree>
    <p:extLst>
      <p:ext uri="{BB962C8B-B14F-4D97-AF65-F5344CB8AC3E}">
        <p14:creationId xmlns:p14="http://schemas.microsoft.com/office/powerpoint/2010/main" val="1210359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3"/>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12" name="文本框 11"/>
          <p:cNvSpPr txBox="1"/>
          <p:nvPr/>
        </p:nvSpPr>
        <p:spPr>
          <a:xfrm>
            <a:off x="1677992" y="571861"/>
            <a:ext cx="4583911"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3"/>
                  <a:srcRect/>
                  <a:stretch>
                    <a:fillRect/>
                  </a:stretch>
                </a:blipFill>
                <a:ea typeface="微软雅黑" charset="0"/>
              </a:rPr>
              <a:t>与模拟系统对比</a:t>
            </a:r>
            <a:endParaRPr kumimoji="1" lang="zh-CN" altLang="en-US" sz="4800" b="1" kern="0" dirty="0">
              <a:blipFill dpi="0" rotWithShape="1">
                <a:blip r:embed="rId3"/>
                <a:srcRect/>
                <a:stretch>
                  <a:fillRect/>
                </a:stretch>
              </a:blipFill>
              <a:ea typeface="微软雅黑" charset="0"/>
            </a:endParaRPr>
          </a:p>
        </p:txBody>
      </p:sp>
      <p:sp>
        <p:nvSpPr>
          <p:cNvPr id="2" name="矩形 1"/>
          <p:cNvSpPr/>
          <p:nvPr/>
        </p:nvSpPr>
        <p:spPr>
          <a:xfrm>
            <a:off x="7223760" y="1715202"/>
            <a:ext cx="4190474" cy="2554545"/>
          </a:xfrm>
          <a:prstGeom prst="rect">
            <a:avLst/>
          </a:prstGeom>
        </p:spPr>
        <p:txBody>
          <a:bodyPr wrap="square">
            <a:spAutoFit/>
          </a:bodyPr>
          <a:lstStyle/>
          <a:p>
            <a:r>
              <a:rPr lang="en-US" altLang="zh-CN" sz="2000" dirty="0">
                <a:blipFill dpi="0" rotWithShape="1">
                  <a:blip r:embed="rId3"/>
                  <a:srcRect/>
                  <a:stretch>
                    <a:fillRect/>
                  </a:stretch>
                </a:blipFill>
                <a:latin typeface="微软雅黑" charset="0"/>
                <a:ea typeface="微软雅黑" charset="0"/>
              </a:rPr>
              <a:t> </a:t>
            </a:r>
            <a:r>
              <a:rPr lang="en-US" altLang="zh-CN" sz="2000" dirty="0" smtClean="0">
                <a:blipFill dpi="0" rotWithShape="1">
                  <a:blip r:embed="rId3"/>
                  <a:srcRect/>
                  <a:stretch>
                    <a:fillRect/>
                  </a:stretch>
                </a:blipFill>
                <a:latin typeface="微软雅黑" charset="0"/>
                <a:ea typeface="微软雅黑" charset="0"/>
              </a:rPr>
              <a:t> </a:t>
            </a:r>
            <a:r>
              <a:rPr lang="zh-CN" altLang="zh-CN" sz="2000" dirty="0" smtClean="0">
                <a:blipFill dpi="0" rotWithShape="1">
                  <a:blip r:embed="rId3"/>
                  <a:srcRect/>
                  <a:stretch>
                    <a:fillRect/>
                  </a:stretch>
                </a:blipFill>
                <a:latin typeface="微软雅黑" charset="0"/>
                <a:ea typeface="微软雅黑" charset="0"/>
              </a:rPr>
              <a:t>因为</a:t>
            </a:r>
            <a:r>
              <a:rPr lang="zh-CN" altLang="zh-CN" sz="2000" dirty="0">
                <a:blipFill dpi="0" rotWithShape="1">
                  <a:blip r:embed="rId3"/>
                  <a:srcRect/>
                  <a:stretch>
                    <a:fillRect/>
                  </a:stretch>
                </a:blipFill>
                <a:latin typeface="微软雅黑" charset="0"/>
                <a:ea typeface="微软雅黑" charset="0"/>
              </a:rPr>
              <a:t>数字系统采用单片机控制，电路需要添加隔离电路，相比较模拟系统的</a:t>
            </a:r>
            <a:r>
              <a:rPr lang="en-US" altLang="zh-CN" sz="2000" dirty="0">
                <a:blipFill dpi="0" rotWithShape="1">
                  <a:blip r:embed="rId3"/>
                  <a:srcRect/>
                  <a:stretch>
                    <a:fillRect/>
                  </a:stretch>
                </a:blipFill>
                <a:latin typeface="微软雅黑" charset="0"/>
                <a:ea typeface="微软雅黑" charset="0"/>
              </a:rPr>
              <a:t>3525</a:t>
            </a:r>
            <a:r>
              <a:rPr lang="zh-CN" altLang="zh-CN" sz="2000" dirty="0">
                <a:blipFill dpi="0" rotWithShape="1">
                  <a:blip r:embed="rId3"/>
                  <a:srcRect/>
                  <a:stretch>
                    <a:fillRect/>
                  </a:stretch>
                </a:blipFill>
                <a:latin typeface="微软雅黑" charset="0"/>
                <a:ea typeface="微软雅黑" charset="0"/>
              </a:rPr>
              <a:t>芯片及其外围电路，成本</a:t>
            </a:r>
            <a:r>
              <a:rPr lang="zh-CN" altLang="zh-CN" sz="2000" dirty="0" smtClean="0">
                <a:blipFill dpi="0" rotWithShape="1">
                  <a:blip r:embed="rId3"/>
                  <a:srcRect/>
                  <a:stretch>
                    <a:fillRect/>
                  </a:stretch>
                </a:blipFill>
                <a:latin typeface="微软雅黑" charset="0"/>
                <a:ea typeface="微软雅黑" charset="0"/>
              </a:rPr>
              <a:t>较高</a:t>
            </a:r>
            <a:r>
              <a:rPr lang="zh-CN" altLang="en-US" sz="2000" dirty="0" smtClean="0">
                <a:blipFill dpi="0" rotWithShape="1">
                  <a:blip r:embed="rId3"/>
                  <a:srcRect/>
                  <a:stretch>
                    <a:fillRect/>
                  </a:stretch>
                </a:blipFill>
                <a:latin typeface="微软雅黑" charset="0"/>
                <a:ea typeface="微软雅黑" charset="0"/>
              </a:rPr>
              <a:t>。</a:t>
            </a:r>
            <a:endParaRPr lang="en-US" altLang="zh-CN" sz="2000" dirty="0" smtClean="0">
              <a:blipFill dpi="0" rotWithShape="1">
                <a:blip r:embed="rId3"/>
                <a:srcRect/>
                <a:stretch>
                  <a:fillRect/>
                </a:stretch>
              </a:blipFill>
              <a:latin typeface="微软雅黑" charset="0"/>
              <a:ea typeface="微软雅黑" charset="0"/>
            </a:endParaRPr>
          </a:p>
          <a:p>
            <a:r>
              <a:rPr lang="en-US" altLang="zh-CN" sz="2000" dirty="0">
                <a:blipFill dpi="0" rotWithShape="1">
                  <a:blip r:embed="rId3"/>
                  <a:srcRect/>
                  <a:stretch>
                    <a:fillRect/>
                  </a:stretch>
                </a:blipFill>
                <a:latin typeface="微软雅黑" charset="0"/>
                <a:ea typeface="微软雅黑" charset="0"/>
              </a:rPr>
              <a:t> </a:t>
            </a:r>
            <a:r>
              <a:rPr lang="en-US" altLang="zh-CN" sz="2000" dirty="0" smtClean="0">
                <a:blipFill dpi="0" rotWithShape="1">
                  <a:blip r:embed="rId3"/>
                  <a:srcRect/>
                  <a:stretch>
                    <a:fillRect/>
                  </a:stretch>
                </a:blipFill>
                <a:latin typeface="微软雅黑" charset="0"/>
                <a:ea typeface="微软雅黑" charset="0"/>
              </a:rPr>
              <a:t> </a:t>
            </a:r>
            <a:r>
              <a:rPr lang="zh-CN" altLang="zh-CN" sz="2000" dirty="0" smtClean="0">
                <a:blipFill dpi="0" rotWithShape="1">
                  <a:blip r:embed="rId3"/>
                  <a:srcRect/>
                  <a:stretch>
                    <a:fillRect/>
                  </a:stretch>
                </a:blipFill>
                <a:latin typeface="微软雅黑" charset="0"/>
                <a:ea typeface="微软雅黑" charset="0"/>
              </a:rPr>
              <a:t>而</a:t>
            </a:r>
            <a:r>
              <a:rPr lang="zh-CN" altLang="zh-CN" sz="2000" dirty="0">
                <a:blipFill dpi="0" rotWithShape="1">
                  <a:blip r:embed="rId3"/>
                  <a:srcRect/>
                  <a:stretch>
                    <a:fillRect/>
                  </a:stretch>
                </a:blipFill>
                <a:latin typeface="微软雅黑" charset="0"/>
                <a:ea typeface="微软雅黑" charset="0"/>
              </a:rPr>
              <a:t>在闭环的</a:t>
            </a:r>
            <a:r>
              <a:rPr lang="en-US" altLang="zh-CN" sz="2000" dirty="0">
                <a:blipFill dpi="0" rotWithShape="1">
                  <a:blip r:embed="rId3"/>
                  <a:srcRect/>
                  <a:stretch>
                    <a:fillRect/>
                  </a:stretch>
                </a:blipFill>
                <a:latin typeface="微软雅黑" charset="0"/>
                <a:ea typeface="微软雅黑" charset="0"/>
              </a:rPr>
              <a:t>PI</a:t>
            </a:r>
            <a:r>
              <a:rPr lang="zh-CN" altLang="zh-CN" sz="2000" dirty="0">
                <a:blipFill dpi="0" rotWithShape="1">
                  <a:blip r:embed="rId3"/>
                  <a:srcRect/>
                  <a:stretch>
                    <a:fillRect/>
                  </a:stretch>
                </a:blipFill>
                <a:latin typeface="微软雅黑" charset="0"/>
                <a:ea typeface="微软雅黑" charset="0"/>
              </a:rPr>
              <a:t>调试环节，数字系统只需要更改程序中的</a:t>
            </a:r>
            <a:r>
              <a:rPr lang="en-US" altLang="zh-CN" sz="2000" dirty="0">
                <a:blipFill dpi="0" rotWithShape="1">
                  <a:blip r:embed="rId3"/>
                  <a:srcRect/>
                  <a:stretch>
                    <a:fillRect/>
                  </a:stretch>
                </a:blipFill>
                <a:latin typeface="微软雅黑" charset="0"/>
                <a:ea typeface="微软雅黑" charset="0"/>
              </a:rPr>
              <a:t>PI</a:t>
            </a:r>
            <a:r>
              <a:rPr lang="zh-CN" altLang="zh-CN" sz="2000" dirty="0">
                <a:blipFill dpi="0" rotWithShape="1">
                  <a:blip r:embed="rId3"/>
                  <a:srcRect/>
                  <a:stretch>
                    <a:fillRect/>
                  </a:stretch>
                </a:blipFill>
                <a:latin typeface="微软雅黑" charset="0"/>
                <a:ea typeface="微软雅黑" charset="0"/>
              </a:rPr>
              <a:t>参数，相比较模拟系统更改电位器的电阻值而言，更加的方便快捷。</a:t>
            </a:r>
            <a:endParaRPr lang="zh-CN" altLang="en-US" sz="2000" dirty="0">
              <a:blipFill dpi="0" rotWithShape="1">
                <a:blip r:embed="rId3"/>
                <a:srcRect/>
                <a:stretch>
                  <a:fillRect/>
                </a:stretch>
              </a:blipFill>
              <a:latin typeface="微软雅黑" charset="0"/>
              <a:ea typeface="微软雅黑"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564561222"/>
              </p:ext>
            </p:extLst>
          </p:nvPr>
        </p:nvGraphicFramePr>
        <p:xfrm>
          <a:off x="939284" y="1819324"/>
          <a:ext cx="5622174" cy="3551328"/>
        </p:xfrm>
        <a:graphic>
          <a:graphicData uri="http://schemas.openxmlformats.org/drawingml/2006/table">
            <a:tbl>
              <a:tblPr firstRow="1" firstCol="1" bandRow="1">
                <a:tableStyleId>{5C22544A-7EE6-4342-B048-85BDC9FD1C3A}</a:tableStyleId>
              </a:tblPr>
              <a:tblGrid>
                <a:gridCol w="810792">
                  <a:extLst>
                    <a:ext uri="{9D8B030D-6E8A-4147-A177-3AD203B41FA5}">
                      <a16:colId xmlns:a16="http://schemas.microsoft.com/office/drawing/2014/main" val="3541676206"/>
                    </a:ext>
                  </a:extLst>
                </a:gridCol>
                <a:gridCol w="810792">
                  <a:extLst>
                    <a:ext uri="{9D8B030D-6E8A-4147-A177-3AD203B41FA5}">
                      <a16:colId xmlns:a16="http://schemas.microsoft.com/office/drawing/2014/main" val="2130256171"/>
                    </a:ext>
                  </a:extLst>
                </a:gridCol>
                <a:gridCol w="810792">
                  <a:extLst>
                    <a:ext uri="{9D8B030D-6E8A-4147-A177-3AD203B41FA5}">
                      <a16:colId xmlns:a16="http://schemas.microsoft.com/office/drawing/2014/main" val="2460195954"/>
                    </a:ext>
                  </a:extLst>
                </a:gridCol>
                <a:gridCol w="667791">
                  <a:extLst>
                    <a:ext uri="{9D8B030D-6E8A-4147-A177-3AD203B41FA5}">
                      <a16:colId xmlns:a16="http://schemas.microsoft.com/office/drawing/2014/main" val="2528524302"/>
                    </a:ext>
                  </a:extLst>
                </a:gridCol>
                <a:gridCol w="2522007">
                  <a:extLst>
                    <a:ext uri="{9D8B030D-6E8A-4147-A177-3AD203B41FA5}">
                      <a16:colId xmlns:a16="http://schemas.microsoft.com/office/drawing/2014/main" val="2125343357"/>
                    </a:ext>
                  </a:extLst>
                </a:gridCol>
              </a:tblGrid>
              <a:tr h="204470">
                <a:tc>
                  <a:txBody>
                    <a:bodyPr/>
                    <a:lstStyle/>
                    <a:p>
                      <a:pPr algn="just">
                        <a:spcAft>
                          <a:spcPts val="0"/>
                        </a:spcAft>
                      </a:pPr>
                      <a:r>
                        <a:rPr lang="zh-CN" sz="1050" kern="100">
                          <a:effectLst/>
                        </a:rPr>
                        <a:t>器件</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单价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数目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总价</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供应商</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0903128"/>
                  </a:ext>
                </a:extLst>
              </a:tr>
              <a:tr h="204470">
                <a:tc>
                  <a:txBody>
                    <a:bodyPr/>
                    <a:lstStyle/>
                    <a:p>
                      <a:pPr algn="just">
                        <a:spcAft>
                          <a:spcPts val="0"/>
                        </a:spcAft>
                      </a:pPr>
                      <a:r>
                        <a:rPr lang="zh-CN" sz="1050" kern="100">
                          <a:effectLst/>
                        </a:rPr>
                        <a:t>贴片电容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深圳市深南紫光科技有限公司</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09154371"/>
                  </a:ext>
                </a:extLst>
              </a:tr>
              <a:tr h="204470">
                <a:tc>
                  <a:txBody>
                    <a:bodyPr/>
                    <a:lstStyle/>
                    <a:p>
                      <a:pPr algn="just">
                        <a:spcAft>
                          <a:spcPts val="0"/>
                        </a:spcAft>
                      </a:pPr>
                      <a:r>
                        <a:rPr lang="zh-CN" sz="1050" kern="100">
                          <a:effectLst/>
                        </a:rPr>
                        <a:t>电解电容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0.28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3.36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东莞市迪森电子有限公司</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41743078"/>
                  </a:ext>
                </a:extLst>
              </a:tr>
              <a:tr h="204470">
                <a:tc>
                  <a:txBody>
                    <a:bodyPr/>
                    <a:lstStyle/>
                    <a:p>
                      <a:pPr algn="just">
                        <a:spcAft>
                          <a:spcPts val="0"/>
                        </a:spcAft>
                      </a:pPr>
                      <a:r>
                        <a:rPr lang="zh-CN" sz="1050" kern="100">
                          <a:effectLst/>
                        </a:rPr>
                        <a:t>贴片电阻</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28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0.28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振宝佳电子源头厂家</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38619579"/>
                  </a:ext>
                </a:extLst>
              </a:tr>
              <a:tr h="204470">
                <a:tc>
                  <a:txBody>
                    <a:bodyPr/>
                    <a:lstStyle/>
                    <a:p>
                      <a:pPr algn="just">
                        <a:spcAft>
                          <a:spcPts val="0"/>
                        </a:spcAft>
                      </a:pPr>
                      <a:r>
                        <a:rPr lang="zh-CN" sz="1050" kern="100">
                          <a:effectLst/>
                        </a:rPr>
                        <a:t>开关管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0.37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0.37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恒东信电子企业店</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33671813"/>
                  </a:ext>
                </a:extLst>
              </a:tr>
              <a:tr h="204470">
                <a:tc>
                  <a:txBody>
                    <a:bodyPr/>
                    <a:lstStyle/>
                    <a:p>
                      <a:pPr algn="just">
                        <a:spcAft>
                          <a:spcPts val="0"/>
                        </a:spcAft>
                      </a:pPr>
                      <a:r>
                        <a:rPr lang="zh-CN" sz="1050" kern="100">
                          <a:effectLst/>
                        </a:rPr>
                        <a:t>二极管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安久素源头厂家</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85648264"/>
                  </a:ext>
                </a:extLst>
              </a:tr>
              <a:tr h="204470">
                <a:tc>
                  <a:txBody>
                    <a:bodyPr/>
                    <a:lstStyle/>
                    <a:p>
                      <a:pPr algn="just">
                        <a:spcAft>
                          <a:spcPts val="0"/>
                        </a:spcAft>
                      </a:pPr>
                      <a:r>
                        <a:rPr lang="zh-CN" sz="1050" kern="100">
                          <a:effectLst/>
                        </a:rPr>
                        <a:t>电感</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一芯钛佑品牌专营店</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78187813"/>
                  </a:ext>
                </a:extLst>
              </a:tr>
              <a:tr h="204470">
                <a:tc>
                  <a:txBody>
                    <a:bodyPr/>
                    <a:lstStyle/>
                    <a:p>
                      <a:pPr algn="just">
                        <a:spcAft>
                          <a:spcPts val="0"/>
                        </a:spcAft>
                      </a:pPr>
                      <a:r>
                        <a:rPr lang="en-US" sz="1050" kern="100">
                          <a:effectLst/>
                        </a:rPr>
                        <a:t>LM7815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晟睿芯电子科技</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09424747"/>
                  </a:ext>
                </a:extLst>
              </a:tr>
              <a:tr h="204470">
                <a:tc>
                  <a:txBody>
                    <a:bodyPr/>
                    <a:lstStyle/>
                    <a:p>
                      <a:pPr algn="just">
                        <a:spcAft>
                          <a:spcPts val="0"/>
                        </a:spcAft>
                      </a:pPr>
                      <a:r>
                        <a:rPr lang="en-US" sz="1050" kern="100">
                          <a:effectLst/>
                        </a:rPr>
                        <a:t>LM358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深圳市成宏微电子科技有限公司</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5330260"/>
                  </a:ext>
                </a:extLst>
              </a:tr>
              <a:tr h="204470">
                <a:tc>
                  <a:txBody>
                    <a:bodyPr/>
                    <a:lstStyle/>
                    <a:p>
                      <a:pPr algn="just">
                        <a:spcAft>
                          <a:spcPts val="0"/>
                        </a:spcAft>
                      </a:pPr>
                      <a:r>
                        <a:rPr lang="en-US" sz="1050" kern="100">
                          <a:effectLst/>
                        </a:rPr>
                        <a:t>IR2110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深圳市康胜世纪电子企业店</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99181817"/>
                  </a:ext>
                </a:extLst>
              </a:tr>
              <a:tr h="204470">
                <a:tc>
                  <a:txBody>
                    <a:bodyPr/>
                    <a:lstStyle/>
                    <a:p>
                      <a:pPr algn="just">
                        <a:spcAft>
                          <a:spcPts val="0"/>
                        </a:spcAft>
                      </a:pPr>
                      <a:r>
                        <a:rPr lang="en-US" sz="1050" kern="100" dirty="0">
                          <a:effectLst/>
                        </a:rPr>
                        <a:t>LM2575</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0.57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0.57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深圳昇源科技有限公司</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8864938"/>
                  </a:ext>
                </a:extLst>
              </a:tr>
              <a:tr h="204470">
                <a:tc>
                  <a:txBody>
                    <a:bodyPr/>
                    <a:lstStyle/>
                    <a:p>
                      <a:pPr algn="just">
                        <a:spcAft>
                          <a:spcPts val="0"/>
                        </a:spcAft>
                      </a:pPr>
                      <a:r>
                        <a:rPr lang="en-US" sz="1050" kern="100">
                          <a:effectLst/>
                        </a:rPr>
                        <a:t>LT1054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深圳市亨源电子商行</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82843173"/>
                  </a:ext>
                </a:extLst>
              </a:tr>
              <a:tr h="279808">
                <a:tc>
                  <a:txBody>
                    <a:bodyPr/>
                    <a:lstStyle/>
                    <a:p>
                      <a:pPr algn="just">
                        <a:spcAft>
                          <a:spcPts val="0"/>
                        </a:spcAft>
                      </a:pPr>
                      <a:r>
                        <a:rPr lang="en-US" sz="1050" kern="100">
                          <a:effectLst/>
                        </a:rPr>
                        <a:t>74LS07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义胜电子有限公司</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33125073"/>
                  </a:ext>
                </a:extLst>
              </a:tr>
              <a:tr h="204470">
                <a:tc>
                  <a:txBody>
                    <a:bodyPr/>
                    <a:lstStyle/>
                    <a:p>
                      <a:pPr algn="just">
                        <a:spcAft>
                          <a:spcPts val="0"/>
                        </a:spcAft>
                      </a:pPr>
                      <a:r>
                        <a:rPr lang="zh-CN" sz="1050" kern="100">
                          <a:effectLst/>
                        </a:rPr>
                        <a:t>熔断器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u="none" strike="noStrike" kern="100" dirty="0">
                          <a:effectLst/>
                        </a:rPr>
                        <a:t>正泰置优专卖店</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9495654"/>
                  </a:ext>
                </a:extLst>
              </a:tr>
              <a:tr h="204470">
                <a:tc>
                  <a:txBody>
                    <a:bodyPr/>
                    <a:lstStyle/>
                    <a:p>
                      <a:pPr algn="just">
                        <a:spcAft>
                          <a:spcPts val="0"/>
                        </a:spcAft>
                      </a:pPr>
                      <a:r>
                        <a:rPr lang="en-US" sz="1050" kern="100">
                          <a:effectLst/>
                        </a:rPr>
                        <a:t>LED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王子百货</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91778861"/>
                  </a:ext>
                </a:extLst>
              </a:tr>
              <a:tr h="408940">
                <a:tc>
                  <a:txBody>
                    <a:bodyPr/>
                    <a:lstStyle/>
                    <a:p>
                      <a:pPr algn="just">
                        <a:spcAft>
                          <a:spcPts val="0"/>
                        </a:spcAft>
                      </a:pPr>
                      <a:r>
                        <a:rPr lang="zh-CN" sz="1050" kern="100">
                          <a:effectLst/>
                        </a:rPr>
                        <a:t>单片机最小系统</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18.34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18.34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u="none" strike="noStrike" kern="100" dirty="0">
                          <a:effectLst/>
                        </a:rPr>
                        <a:t>risym旗舰店</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4340982"/>
                  </a:ext>
                </a:extLst>
              </a:tr>
            </a:tbl>
          </a:graphicData>
        </a:graphic>
      </p:graphicFrame>
    </p:spTree>
    <p:extLst>
      <p:ext uri="{BB962C8B-B14F-4D97-AF65-F5344CB8AC3E}">
        <p14:creationId xmlns:p14="http://schemas.microsoft.com/office/powerpoint/2010/main" val="3120428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3"/>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3</a:t>
            </a:r>
            <a:endParaRPr kumimoji="1" lang="zh-CN" altLang="en-US" sz="5400" b="1" dirty="0">
              <a:solidFill>
                <a:schemeClr val="accent3">
                  <a:lumMod val="20000"/>
                  <a:lumOff val="80000"/>
                </a:schemeClr>
              </a:solidFill>
            </a:endParaRPr>
          </a:p>
        </p:txBody>
      </p:sp>
      <p:sp>
        <p:nvSpPr>
          <p:cNvPr id="12" name="文本框 11"/>
          <p:cNvSpPr txBox="1"/>
          <p:nvPr/>
        </p:nvSpPr>
        <p:spPr>
          <a:xfrm>
            <a:off x="1677993" y="571861"/>
            <a:ext cx="4107952" cy="830997"/>
          </a:xfrm>
          <a:prstGeom prst="rect">
            <a:avLst/>
          </a:prstGeom>
          <a:noFill/>
        </p:spPr>
        <p:txBody>
          <a:bodyPr wrap="square" rtlCol="0">
            <a:spAutoFit/>
          </a:bodyPr>
          <a:lstStyle/>
          <a:p>
            <a:pPr lvl="0" defTabSz="609585">
              <a:defRPr/>
            </a:pPr>
            <a:r>
              <a:rPr kumimoji="1" lang="en-US" altLang="zh-CN" sz="4800" b="1" kern="0" dirty="0">
                <a:blipFill dpi="0" rotWithShape="1">
                  <a:blip r:embed="rId3"/>
                  <a:srcRect/>
                  <a:stretch>
                    <a:fillRect/>
                  </a:stretch>
                </a:blipFill>
                <a:ea typeface="微软雅黑" charset="0"/>
              </a:rPr>
              <a:t>UART</a:t>
            </a:r>
            <a:r>
              <a:rPr kumimoji="1" lang="zh-CN" altLang="en-US" sz="4800" b="1" kern="0" dirty="0">
                <a:blipFill dpi="0" rotWithShape="1">
                  <a:blip r:embed="rId3"/>
                  <a:srcRect/>
                  <a:stretch>
                    <a:fillRect/>
                  </a:stretch>
                </a:blipFill>
                <a:ea typeface="微软雅黑" charset="0"/>
              </a:rPr>
              <a:t>串口屏幕</a:t>
            </a:r>
          </a:p>
        </p:txBody>
      </p:sp>
      <p:pic>
        <p:nvPicPr>
          <p:cNvPr id="5" name="Picture" descr="TJC3224T028_011X_页面_2"/>
          <p:cNvPicPr/>
          <p:nvPr/>
        </p:nvPicPr>
        <p:blipFill>
          <a:blip r:embed="rId4"/>
          <a:stretch>
            <a:fillRect/>
          </a:stretch>
        </p:blipFill>
        <p:spPr bwMode="auto">
          <a:xfrm>
            <a:off x="2136228" y="1544320"/>
            <a:ext cx="7275786" cy="4730356"/>
          </a:xfrm>
          <a:prstGeom prst="rect">
            <a:avLst/>
          </a:prstGeom>
          <a:noFill/>
          <a:ln w="9525">
            <a:noFill/>
            <a:headEnd/>
            <a:tailEnd/>
          </a:ln>
        </p:spPr>
      </p:pic>
    </p:spTree>
    <p:extLst>
      <p:ext uri="{BB962C8B-B14F-4D97-AF65-F5344CB8AC3E}">
        <p14:creationId xmlns:p14="http://schemas.microsoft.com/office/powerpoint/2010/main" val="3626217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4</a:t>
            </a:r>
            <a:endParaRPr kumimoji="1" lang="zh-CN" altLang="en-US" sz="5400" b="1" dirty="0">
              <a:solidFill>
                <a:schemeClr val="accent3">
                  <a:lumMod val="20000"/>
                  <a:lumOff val="80000"/>
                </a:schemeClr>
              </a:solidFill>
            </a:endParaRPr>
          </a:p>
        </p:txBody>
      </p:sp>
      <p:grpSp>
        <p:nvGrpSpPr>
          <p:cNvPr id="19" name="组 18"/>
          <p:cNvGrpSpPr/>
          <p:nvPr/>
        </p:nvGrpSpPr>
        <p:grpSpPr>
          <a:xfrm>
            <a:off x="894718" y="829196"/>
            <a:ext cx="5930833" cy="3706770"/>
            <a:chOff x="2032000" y="951517"/>
            <a:chExt cx="8128000" cy="5079999"/>
          </a:xfrm>
        </p:grpSpPr>
        <p:sp>
          <p:nvSpPr>
            <p:cNvPr id="9" name="形状 8"/>
            <p:cNvSpPr/>
            <p:nvPr/>
          </p:nvSpPr>
          <p:spPr>
            <a:xfrm>
              <a:off x="2032000" y="951517"/>
              <a:ext cx="8128000" cy="5079999"/>
            </a:xfrm>
            <a:prstGeom prst="swooshArrow">
              <a:avLst>
                <a:gd name="adj1" fmla="val 25000"/>
                <a:gd name="adj2" fmla="val 30796"/>
              </a:avLst>
            </a:prstGeom>
            <a:solidFill>
              <a:schemeClr val="accent3">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0" name="椭圆 9"/>
            <p:cNvSpPr/>
            <p:nvPr/>
          </p:nvSpPr>
          <p:spPr>
            <a:xfrm>
              <a:off x="2989313" y="4320272"/>
              <a:ext cx="361214" cy="361214"/>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椭圆 11"/>
            <p:cNvSpPr/>
            <p:nvPr/>
          </p:nvSpPr>
          <p:spPr>
            <a:xfrm>
              <a:off x="4794159" y="2878998"/>
              <a:ext cx="652962" cy="652962"/>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椭圆 13"/>
            <p:cNvSpPr/>
            <p:nvPr/>
          </p:nvSpPr>
          <p:spPr>
            <a:xfrm>
              <a:off x="6985603" y="1971384"/>
              <a:ext cx="903034" cy="903034"/>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sp>
        <p:nvSpPr>
          <p:cNvPr id="18" name="矩形 17"/>
          <p:cNvSpPr/>
          <p:nvPr/>
        </p:nvSpPr>
        <p:spPr>
          <a:xfrm>
            <a:off x="8611210" y="2265634"/>
            <a:ext cx="1107996" cy="416461"/>
          </a:xfrm>
          <a:prstGeom prst="rect">
            <a:avLst/>
          </a:prstGeom>
          <a:blipFill>
            <a:blip r:embed="rId2"/>
            <a:stretch>
              <a:fillRect/>
            </a:stretch>
          </a:blipFill>
        </p:spPr>
        <p:txBody>
          <a:bodyPr wrap="none">
            <a:spAutoFit/>
          </a:bodyPr>
          <a:lstStyle/>
          <a:p>
            <a:pPr defTabSz="1219170">
              <a:lnSpc>
                <a:spcPct val="130000"/>
              </a:lnSpc>
              <a:defRPr/>
            </a:pPr>
            <a:r>
              <a:rPr lang="zh-CN" altLang="en-US" b="1" kern="0" dirty="0">
                <a:solidFill>
                  <a:schemeClr val="accent3">
                    <a:lumMod val="20000"/>
                    <a:lumOff val="80000"/>
                  </a:schemeClr>
                </a:solidFill>
                <a:ea typeface="微软雅黑" charset="0"/>
              </a:rPr>
              <a:t>代码解析</a:t>
            </a:r>
            <a:endParaRPr lang="en-US" altLang="zh-CN" b="1" kern="0" dirty="0">
              <a:solidFill>
                <a:schemeClr val="accent3">
                  <a:lumMod val="20000"/>
                  <a:lumOff val="80000"/>
                </a:schemeClr>
              </a:solidFill>
              <a:ea typeface="微软雅黑" charset="0"/>
            </a:endParaRPr>
          </a:p>
        </p:txBody>
      </p:sp>
      <p:sp>
        <p:nvSpPr>
          <p:cNvPr id="23" name="矩形 22"/>
          <p:cNvSpPr/>
          <p:nvPr/>
        </p:nvSpPr>
        <p:spPr>
          <a:xfrm>
            <a:off x="4805004" y="3362699"/>
            <a:ext cx="1338828" cy="416461"/>
          </a:xfrm>
          <a:prstGeom prst="rect">
            <a:avLst/>
          </a:prstGeom>
          <a:blipFill>
            <a:blip r:embed="rId2"/>
            <a:stretch>
              <a:fillRect/>
            </a:stretch>
          </a:blipFill>
        </p:spPr>
        <p:txBody>
          <a:bodyPr wrap="none">
            <a:spAutoFit/>
          </a:bodyPr>
          <a:lstStyle/>
          <a:p>
            <a:pPr defTabSz="1219170">
              <a:lnSpc>
                <a:spcPct val="130000"/>
              </a:lnSpc>
              <a:defRPr/>
            </a:pPr>
            <a:r>
              <a:rPr lang="zh-CN" altLang="en-US" b="1" kern="0" dirty="0" smtClean="0">
                <a:solidFill>
                  <a:schemeClr val="accent3">
                    <a:lumMod val="20000"/>
                    <a:lumOff val="80000"/>
                  </a:schemeClr>
                </a:solidFill>
                <a:ea typeface="微软雅黑" charset="0"/>
              </a:rPr>
              <a:t>程序流程图</a:t>
            </a:r>
            <a:endParaRPr lang="en-US" altLang="zh-CN" b="1" kern="0" dirty="0">
              <a:solidFill>
                <a:schemeClr val="accent3">
                  <a:lumMod val="20000"/>
                  <a:lumOff val="80000"/>
                </a:schemeClr>
              </a:solidFill>
              <a:ea typeface="微软雅黑" charset="0"/>
            </a:endParaRPr>
          </a:p>
        </p:txBody>
      </p:sp>
      <p:sp>
        <p:nvSpPr>
          <p:cNvPr id="26" name="矩形 25"/>
          <p:cNvSpPr/>
          <p:nvPr/>
        </p:nvSpPr>
        <p:spPr>
          <a:xfrm>
            <a:off x="2033007" y="4550301"/>
            <a:ext cx="1670650" cy="416461"/>
          </a:xfrm>
          <a:prstGeom prst="rect">
            <a:avLst/>
          </a:prstGeom>
          <a:blipFill>
            <a:blip r:embed="rId2"/>
            <a:stretch>
              <a:fillRect/>
            </a:stretch>
          </a:blipFill>
        </p:spPr>
        <p:txBody>
          <a:bodyPr wrap="none">
            <a:spAutoFit/>
          </a:bodyPr>
          <a:lstStyle/>
          <a:p>
            <a:pPr defTabSz="1219170">
              <a:lnSpc>
                <a:spcPct val="130000"/>
              </a:lnSpc>
              <a:defRPr/>
            </a:pPr>
            <a:r>
              <a:rPr lang="en-US" altLang="zh-CN" b="1" kern="0" dirty="0" smtClean="0">
                <a:solidFill>
                  <a:schemeClr val="accent3">
                    <a:lumMod val="20000"/>
                    <a:lumOff val="80000"/>
                  </a:schemeClr>
                </a:solidFill>
                <a:ea typeface="微软雅黑" charset="0"/>
              </a:rPr>
              <a:t>FreeRTOS</a:t>
            </a:r>
            <a:r>
              <a:rPr lang="zh-CN" altLang="en-US" b="1" kern="0" dirty="0" smtClean="0">
                <a:solidFill>
                  <a:schemeClr val="accent3">
                    <a:lumMod val="20000"/>
                    <a:lumOff val="80000"/>
                  </a:schemeClr>
                </a:solidFill>
                <a:ea typeface="微软雅黑" charset="0"/>
              </a:rPr>
              <a:t>简介</a:t>
            </a:r>
            <a:endParaRPr lang="en-US" altLang="zh-CN" b="1" kern="0" dirty="0">
              <a:solidFill>
                <a:schemeClr val="accent3">
                  <a:lumMod val="20000"/>
                  <a:lumOff val="80000"/>
                </a:schemeClr>
              </a:solidFill>
              <a:ea typeface="微软雅黑" charset="0"/>
            </a:endParaRPr>
          </a:p>
        </p:txBody>
      </p:sp>
      <p:cxnSp>
        <p:nvCxnSpPr>
          <p:cNvPr id="28" name="肘形连接符 27"/>
          <p:cNvCxnSpPr>
            <a:stCxn id="14" idx="4"/>
            <a:endCxn id="18" idx="1"/>
          </p:cNvCxnSpPr>
          <p:nvPr/>
        </p:nvCxnSpPr>
        <p:spPr>
          <a:xfrm rot="16200000" flipH="1">
            <a:off x="6604182" y="466837"/>
            <a:ext cx="241568" cy="3772488"/>
          </a:xfrm>
          <a:prstGeom prst="bentConnector2">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2" idx="4"/>
            <a:endCxn id="23" idx="1"/>
          </p:cNvCxnSpPr>
          <p:nvPr/>
        </p:nvCxnSpPr>
        <p:spPr>
          <a:xfrm rot="16200000" flipH="1">
            <a:off x="3547300" y="2313226"/>
            <a:ext cx="858838" cy="1656569"/>
          </a:xfrm>
          <a:prstGeom prst="bentConnector2">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0" idx="4"/>
            <a:endCxn id="26" idx="0"/>
          </p:cNvCxnSpPr>
          <p:nvPr/>
        </p:nvCxnSpPr>
        <p:spPr>
          <a:xfrm rot="16200000" flipH="1">
            <a:off x="1796971" y="3478940"/>
            <a:ext cx="999424" cy="1143298"/>
          </a:xfrm>
          <a:prstGeom prst="bentConnector3">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677994" y="571861"/>
            <a:ext cx="2831266"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软件部分</a:t>
            </a:r>
            <a:endParaRPr kumimoji="1" lang="zh-CN" altLang="en-US" sz="4800" b="1" kern="0" dirty="0">
              <a:blipFill dpi="0" rotWithShape="1">
                <a:blip r:embed="rId2"/>
                <a:srcRect/>
                <a:stretch>
                  <a:fillRect/>
                </a:stretch>
              </a:blipFill>
              <a:ea typeface="微软雅黑" charset="0"/>
            </a:endParaRPr>
          </a:p>
        </p:txBody>
      </p:sp>
    </p:spTree>
    <p:extLst>
      <p:ext uri="{BB962C8B-B14F-4D97-AF65-F5344CB8AC3E}">
        <p14:creationId xmlns:p14="http://schemas.microsoft.com/office/powerpoint/2010/main" val="208830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4</a:t>
            </a:r>
            <a:endParaRPr kumimoji="1" lang="zh-CN" altLang="en-US" sz="5400" b="1" dirty="0">
              <a:solidFill>
                <a:schemeClr val="accent3">
                  <a:lumMod val="20000"/>
                  <a:lumOff val="80000"/>
                </a:schemeClr>
              </a:solidFill>
            </a:endParaRPr>
          </a:p>
        </p:txBody>
      </p:sp>
      <p:sp>
        <p:nvSpPr>
          <p:cNvPr id="12" name="文本框 11"/>
          <p:cNvSpPr txBox="1"/>
          <p:nvPr/>
        </p:nvSpPr>
        <p:spPr>
          <a:xfrm>
            <a:off x="1677992" y="571861"/>
            <a:ext cx="4533621" cy="830997"/>
          </a:xfrm>
          <a:prstGeom prst="rect">
            <a:avLst/>
          </a:prstGeom>
          <a:noFill/>
        </p:spPr>
        <p:txBody>
          <a:bodyPr wrap="square" rtlCol="0">
            <a:spAutoFit/>
          </a:bodyPr>
          <a:lstStyle/>
          <a:p>
            <a:pPr lvl="0" defTabSz="609585">
              <a:defRPr/>
            </a:pPr>
            <a:r>
              <a:rPr kumimoji="1" lang="en-US" altLang="zh-CN" sz="4800" b="1" kern="0" dirty="0" smtClean="0">
                <a:blipFill dpi="0" rotWithShape="1">
                  <a:blip r:embed="rId2"/>
                  <a:srcRect/>
                  <a:stretch>
                    <a:fillRect/>
                  </a:stretch>
                </a:blipFill>
                <a:ea typeface="微软雅黑" charset="0"/>
              </a:rPr>
              <a:t>FreeRTOS</a:t>
            </a:r>
            <a:r>
              <a:rPr kumimoji="1" lang="zh-CN" altLang="en-US" sz="4800" b="1" kern="0" dirty="0" smtClean="0">
                <a:blipFill dpi="0" rotWithShape="1">
                  <a:blip r:embed="rId2"/>
                  <a:srcRect/>
                  <a:stretch>
                    <a:fillRect/>
                  </a:stretch>
                </a:blipFill>
                <a:ea typeface="微软雅黑" charset="0"/>
              </a:rPr>
              <a:t>简介</a:t>
            </a:r>
            <a:endParaRPr kumimoji="1" lang="zh-CN" altLang="en-US" sz="4800" b="1" kern="0" dirty="0">
              <a:blipFill dpi="0" rotWithShape="1">
                <a:blip r:embed="rId2"/>
                <a:srcRect/>
                <a:stretch>
                  <a:fillRect/>
                </a:stretch>
              </a:blipFill>
              <a:ea typeface="微软雅黑" charset="0"/>
            </a:endParaRPr>
          </a:p>
        </p:txBody>
      </p:sp>
      <p:sp>
        <p:nvSpPr>
          <p:cNvPr id="2" name="Rectangle 2"/>
          <p:cNvSpPr>
            <a:spLocks noChangeArrowheads="1"/>
          </p:cNvSpPr>
          <p:nvPr/>
        </p:nvSpPr>
        <p:spPr bwMode="auto">
          <a:xfrm flipV="1">
            <a:off x="6523219" y="-1576552"/>
            <a:ext cx="86161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1366386" y="1852503"/>
            <a:ext cx="9669476" cy="3170099"/>
          </a:xfrm>
          <a:prstGeom prst="rect">
            <a:avLst/>
          </a:prstGeom>
        </p:spPr>
        <p:txBody>
          <a:bodyPr wrap="square">
            <a:spAutoFit/>
          </a:bodyPr>
          <a:lstStyle/>
          <a:p>
            <a:r>
              <a:rPr lang="en-US" altLang="zh-CN" dirty="0">
                <a:latin typeface="Times New Roman" panose="02020603050405020304" pitchFamily="18" charset="0"/>
              </a:rPr>
              <a:t> </a:t>
            </a:r>
            <a:r>
              <a:rPr lang="en-US" altLang="zh-CN" dirty="0" smtClean="0">
                <a:latin typeface="Times New Roman" panose="02020603050405020304" pitchFamily="18" charset="0"/>
              </a:rPr>
              <a:t> </a:t>
            </a:r>
            <a:r>
              <a:rPr lang="en-US" altLang="zh-CN" sz="2000" dirty="0">
                <a:blipFill dpi="0" rotWithShape="1">
                  <a:blip r:embed="rId2"/>
                  <a:srcRect/>
                  <a:stretch>
                    <a:fillRect/>
                  </a:stretch>
                </a:blipFill>
                <a:latin typeface="微软雅黑" charset="0"/>
                <a:ea typeface="微软雅黑" charset="0"/>
              </a:rPr>
              <a:t>RTOS</a:t>
            </a:r>
            <a:r>
              <a:rPr lang="zh-CN" altLang="zh-CN" sz="2000" dirty="0">
                <a:blipFill dpi="0" rotWithShape="1">
                  <a:blip r:embed="rId2"/>
                  <a:srcRect/>
                  <a:stretch>
                    <a:fillRect/>
                  </a:stretch>
                </a:blipFill>
                <a:latin typeface="微软雅黑" charset="0"/>
                <a:ea typeface="微软雅黑" charset="0"/>
              </a:rPr>
              <a:t>全称是</a:t>
            </a:r>
            <a:r>
              <a:rPr lang="en-US" altLang="zh-CN" sz="2000" dirty="0">
                <a:blipFill dpi="0" rotWithShape="1">
                  <a:blip r:embed="rId2"/>
                  <a:srcRect/>
                  <a:stretch>
                    <a:fillRect/>
                  </a:stretch>
                </a:blipFill>
                <a:latin typeface="微软雅黑" charset="0"/>
                <a:ea typeface="微软雅黑" charset="0"/>
              </a:rPr>
              <a:t>Real Time Operating System</a:t>
            </a:r>
            <a:r>
              <a:rPr lang="zh-CN" altLang="zh-CN" sz="2000" dirty="0">
                <a:blipFill dpi="0" rotWithShape="1">
                  <a:blip r:embed="rId2"/>
                  <a:srcRect/>
                  <a:stretch>
                    <a:fillRect/>
                  </a:stretch>
                </a:blipFill>
                <a:latin typeface="微软雅黑" charset="0"/>
                <a:ea typeface="微软雅黑" charset="0"/>
              </a:rPr>
              <a:t>，中文名就是实时操作系统。可以看出</a:t>
            </a:r>
            <a:r>
              <a:rPr lang="en-US" altLang="zh-CN" sz="2000" dirty="0" smtClean="0">
                <a:blipFill dpi="0" rotWithShape="1">
                  <a:blip r:embed="rId2"/>
                  <a:srcRect/>
                  <a:stretch>
                    <a:fillRect/>
                  </a:stretch>
                </a:blipFill>
                <a:latin typeface="微软雅黑" charset="0"/>
                <a:ea typeface="微软雅黑" charset="0"/>
              </a:rPr>
              <a:t>FreeRTOS</a:t>
            </a:r>
            <a:r>
              <a:rPr lang="zh-CN" altLang="zh-CN" sz="2000" dirty="0">
                <a:blipFill dpi="0" rotWithShape="1">
                  <a:blip r:embed="rId2"/>
                  <a:srcRect/>
                  <a:stretch>
                    <a:fillRect/>
                  </a:stretch>
                </a:blipFill>
                <a:latin typeface="微软雅黑" charset="0"/>
                <a:ea typeface="微软雅黑" charset="0"/>
              </a:rPr>
              <a:t>就是一个免费的</a:t>
            </a:r>
            <a:r>
              <a:rPr lang="en-US" altLang="zh-CN" sz="2000" dirty="0">
                <a:blipFill dpi="0" rotWithShape="1">
                  <a:blip r:embed="rId2"/>
                  <a:srcRect/>
                  <a:stretch>
                    <a:fillRect/>
                  </a:stretch>
                </a:blipFill>
                <a:latin typeface="微软雅黑" charset="0"/>
                <a:ea typeface="微软雅黑" charset="0"/>
              </a:rPr>
              <a:t>RTOS</a:t>
            </a:r>
            <a:r>
              <a:rPr lang="zh-CN" altLang="zh-CN" sz="2000" dirty="0">
                <a:blipFill dpi="0" rotWithShape="1">
                  <a:blip r:embed="rId2"/>
                  <a:srcRect/>
                  <a:stretch>
                    <a:fillRect/>
                  </a:stretch>
                </a:blipFill>
                <a:latin typeface="微软雅黑" charset="0"/>
                <a:ea typeface="微软雅黑" charset="0"/>
              </a:rPr>
              <a:t>类系统</a:t>
            </a:r>
            <a:r>
              <a:rPr lang="zh-CN" altLang="zh-CN" sz="2000" dirty="0" smtClean="0">
                <a:blipFill dpi="0" rotWithShape="1">
                  <a:blip r:embed="rId2"/>
                  <a:srcRect/>
                  <a:stretch>
                    <a:fillRect/>
                  </a:stretch>
                </a:blipFill>
                <a:latin typeface="微软雅黑" charset="0"/>
                <a:ea typeface="微软雅黑" charset="0"/>
              </a:rPr>
              <a:t>。</a:t>
            </a:r>
            <a:endParaRPr lang="en-US" altLang="zh-CN" sz="2000" dirty="0" smtClean="0">
              <a:blipFill dpi="0" rotWithShape="1">
                <a:blip r:embed="rId2"/>
                <a:srcRect/>
                <a:stretch>
                  <a:fillRect/>
                </a:stretch>
              </a:blipFill>
              <a:latin typeface="微软雅黑" charset="0"/>
              <a:ea typeface="微软雅黑" charset="0"/>
            </a:endParaRPr>
          </a:p>
          <a:p>
            <a:r>
              <a:rPr lang="en-US" altLang="zh-CN" dirty="0" smtClean="0"/>
              <a:t>  </a:t>
            </a:r>
            <a:r>
              <a:rPr lang="zh-CN" altLang="zh-CN" sz="2000" dirty="0">
                <a:blipFill dpi="0" rotWithShape="1">
                  <a:blip r:embed="rId2"/>
                  <a:srcRect/>
                  <a:stretch>
                    <a:fillRect/>
                  </a:stretch>
                </a:blipFill>
                <a:latin typeface="微软雅黑" charset="0"/>
                <a:ea typeface="微软雅黑" charset="0"/>
              </a:rPr>
              <a:t>操作系统允许多个任务同时运行，这个叫做</a:t>
            </a:r>
            <a:r>
              <a:rPr lang="zh-CN" altLang="zh-CN" sz="2000" dirty="0" smtClean="0">
                <a:blipFill dpi="0" rotWithShape="1">
                  <a:blip r:embed="rId2"/>
                  <a:srcRect/>
                  <a:stretch>
                    <a:fillRect/>
                  </a:stretch>
                </a:blipFill>
                <a:latin typeface="微软雅黑" charset="0"/>
                <a:ea typeface="微软雅黑" charset="0"/>
              </a:rPr>
              <a:t>多任务</a:t>
            </a:r>
            <a:r>
              <a:rPr lang="zh-CN" altLang="en-US" sz="2000" dirty="0" smtClean="0">
                <a:blipFill dpi="0" rotWithShape="1">
                  <a:blip r:embed="rId2"/>
                  <a:srcRect/>
                  <a:stretch>
                    <a:fillRect/>
                  </a:stretch>
                </a:blipFill>
                <a:latin typeface="微软雅黑" charset="0"/>
                <a:ea typeface="微软雅黑" charset="0"/>
              </a:rPr>
              <a:t>。</a:t>
            </a:r>
            <a:r>
              <a:rPr lang="zh-CN" altLang="zh-CN" sz="2000" dirty="0" smtClean="0">
                <a:blipFill dpi="0" rotWithShape="1">
                  <a:blip r:embed="rId2"/>
                  <a:srcRect/>
                  <a:stretch>
                    <a:fillRect/>
                  </a:stretch>
                </a:blipFill>
                <a:latin typeface="微软雅黑" charset="0"/>
                <a:ea typeface="微软雅黑" charset="0"/>
              </a:rPr>
              <a:t>实际上</a:t>
            </a:r>
            <a:r>
              <a:rPr lang="zh-CN" altLang="zh-CN" sz="2000" dirty="0">
                <a:blipFill dpi="0" rotWithShape="1">
                  <a:blip r:embed="rId2"/>
                  <a:srcRect/>
                  <a:stretch>
                    <a:fillRect/>
                  </a:stretch>
                </a:blipFill>
                <a:latin typeface="微软雅黑" charset="0"/>
                <a:ea typeface="微软雅黑" charset="0"/>
              </a:rPr>
              <a:t>，一个处理器核心在某一时刻只能运行一个任务。操作系统中任务调度器的责任就是决定在某一时刻究竟运行哪个任务，任务调度在各个任务之间的切换非常</a:t>
            </a:r>
            <a:r>
              <a:rPr lang="zh-CN" altLang="zh-CN" sz="2000" dirty="0" smtClean="0">
                <a:blipFill dpi="0" rotWithShape="1">
                  <a:blip r:embed="rId2"/>
                  <a:srcRect/>
                  <a:stretch>
                    <a:fillRect/>
                  </a:stretch>
                </a:blipFill>
                <a:latin typeface="微软雅黑" charset="0"/>
                <a:ea typeface="微软雅黑" charset="0"/>
              </a:rPr>
              <a:t>快</a:t>
            </a:r>
            <a:r>
              <a:rPr lang="zh-CN" altLang="en-US" sz="2000" dirty="0" smtClean="0">
                <a:blipFill dpi="0" rotWithShape="1">
                  <a:blip r:embed="rId2"/>
                  <a:srcRect/>
                  <a:stretch>
                    <a:fillRect/>
                  </a:stretch>
                </a:blipFill>
                <a:latin typeface="微软雅黑" charset="0"/>
                <a:ea typeface="微软雅黑" charset="0"/>
              </a:rPr>
              <a:t>，</a:t>
            </a:r>
            <a:r>
              <a:rPr lang="zh-CN" altLang="zh-CN" sz="2000" dirty="0" smtClean="0">
                <a:blipFill dpi="0" rotWithShape="1">
                  <a:blip r:embed="rId2"/>
                  <a:srcRect/>
                  <a:stretch>
                    <a:fillRect/>
                  </a:stretch>
                </a:blipFill>
                <a:latin typeface="微软雅黑" charset="0"/>
                <a:ea typeface="微软雅黑" charset="0"/>
              </a:rPr>
              <a:t>这</a:t>
            </a:r>
            <a:r>
              <a:rPr lang="zh-CN" altLang="zh-CN" sz="2000" dirty="0">
                <a:blipFill dpi="0" rotWithShape="1">
                  <a:blip r:embed="rId2"/>
                  <a:srcRect/>
                  <a:stretch>
                    <a:fillRect/>
                  </a:stretch>
                </a:blipFill>
                <a:latin typeface="微软雅黑" charset="0"/>
                <a:ea typeface="微软雅黑" charset="0"/>
              </a:rPr>
              <a:t>就给人们造成了同一时刻有多个任务同时运行的错觉</a:t>
            </a:r>
            <a:r>
              <a:rPr lang="zh-CN" altLang="zh-CN" sz="2000" dirty="0" smtClean="0">
                <a:blipFill dpi="0" rotWithShape="1">
                  <a:blip r:embed="rId2"/>
                  <a:srcRect/>
                  <a:stretch>
                    <a:fillRect/>
                  </a:stretch>
                </a:blipFill>
                <a:latin typeface="微软雅黑" charset="0"/>
                <a:ea typeface="微软雅黑" charset="0"/>
              </a:rPr>
              <a:t>。</a:t>
            </a:r>
            <a:endParaRPr lang="en-US" altLang="zh-CN" sz="2000" dirty="0" smtClean="0">
              <a:blipFill dpi="0" rotWithShape="1">
                <a:blip r:embed="rId2"/>
                <a:srcRect/>
                <a:stretch>
                  <a:fillRect/>
                </a:stretch>
              </a:blipFill>
              <a:latin typeface="微软雅黑" charset="0"/>
              <a:ea typeface="微软雅黑" charset="0"/>
            </a:endParaRPr>
          </a:p>
          <a:p>
            <a:r>
              <a:rPr lang="en-US" altLang="zh-CN" sz="2000" dirty="0">
                <a:blipFill dpi="0" rotWithShape="1">
                  <a:blip r:embed="rId2"/>
                  <a:srcRect/>
                  <a:stretch>
                    <a:fillRect/>
                  </a:stretch>
                </a:blipFill>
                <a:latin typeface="微软雅黑" charset="0"/>
                <a:ea typeface="微软雅黑" charset="0"/>
              </a:rPr>
              <a:t>  RTOS</a:t>
            </a:r>
            <a:r>
              <a:rPr lang="zh-CN" altLang="en-US" sz="2000" dirty="0">
                <a:blipFill dpi="0" rotWithShape="1">
                  <a:blip r:embed="rId2"/>
                  <a:srcRect/>
                  <a:stretch>
                    <a:fillRect/>
                  </a:stretch>
                </a:blipFill>
                <a:latin typeface="微软雅黑" charset="0"/>
                <a:ea typeface="微软雅黑" charset="0"/>
              </a:rPr>
              <a:t>的任务调度器被设计为可预测的，而这正是嵌入式实时操作系统所需要的，实时环境中要求操作系统必须对某一个事件做出实时的响应，因此系统任务调度器的行为必须是可预测的。</a:t>
            </a:r>
            <a:r>
              <a:rPr lang="zh-CN" altLang="en-US" sz="2000" dirty="0" smtClean="0">
                <a:blipFill dpi="0" rotWithShape="1">
                  <a:blip r:embed="rId2"/>
                  <a:srcRect/>
                  <a:stretch>
                    <a:fillRect/>
                  </a:stretch>
                </a:blipFill>
                <a:latin typeface="微软雅黑" charset="0"/>
                <a:ea typeface="微软雅黑" charset="0"/>
              </a:rPr>
              <a:t>像</a:t>
            </a:r>
            <a:r>
              <a:rPr lang="en-US" altLang="zh-CN" sz="2000" dirty="0" smtClean="0">
                <a:blipFill dpi="0" rotWithShape="1">
                  <a:blip r:embed="rId2"/>
                  <a:srcRect/>
                  <a:stretch>
                    <a:fillRect/>
                  </a:stretch>
                </a:blipFill>
                <a:latin typeface="微软雅黑" charset="0"/>
                <a:ea typeface="微软雅黑" charset="0"/>
              </a:rPr>
              <a:t>FreeRTOS</a:t>
            </a:r>
            <a:r>
              <a:rPr lang="zh-CN" altLang="en-US" sz="2000" dirty="0">
                <a:blipFill dpi="0" rotWithShape="1">
                  <a:blip r:embed="rId2"/>
                  <a:srcRect/>
                  <a:stretch>
                    <a:fillRect/>
                  </a:stretch>
                </a:blipFill>
                <a:latin typeface="微软雅黑" charset="0"/>
                <a:ea typeface="微软雅黑" charset="0"/>
              </a:rPr>
              <a:t>这种传统的</a:t>
            </a:r>
            <a:r>
              <a:rPr lang="en-US" altLang="zh-CN" sz="2000" dirty="0">
                <a:blipFill dpi="0" rotWithShape="1">
                  <a:blip r:embed="rId2"/>
                  <a:srcRect/>
                  <a:stretch>
                    <a:fillRect/>
                  </a:stretch>
                </a:blipFill>
                <a:latin typeface="微软雅黑" charset="0"/>
                <a:ea typeface="微软雅黑" charset="0"/>
              </a:rPr>
              <a:t>RTOS</a:t>
            </a:r>
            <a:r>
              <a:rPr lang="zh-CN" altLang="en-US" sz="2000" dirty="0">
                <a:blipFill dpi="0" rotWithShape="1">
                  <a:blip r:embed="rId2"/>
                  <a:srcRect/>
                  <a:stretch>
                    <a:fillRect/>
                  </a:stretch>
                </a:blipFill>
                <a:latin typeface="微软雅黑" charset="0"/>
                <a:ea typeface="微软雅黑" charset="0"/>
              </a:rPr>
              <a:t>类操作系统是由用户给每个任务分配一个任务优先级，任务调度器就可以根据此优先级来决定下一刻应该运行哪个任务。</a:t>
            </a:r>
          </a:p>
        </p:txBody>
      </p:sp>
    </p:spTree>
    <p:extLst>
      <p:ext uri="{BB962C8B-B14F-4D97-AF65-F5344CB8AC3E}">
        <p14:creationId xmlns:p14="http://schemas.microsoft.com/office/powerpoint/2010/main" val="125392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4</a:t>
            </a:r>
            <a:endParaRPr kumimoji="1" lang="zh-CN" altLang="en-US" sz="5400" b="1" dirty="0">
              <a:solidFill>
                <a:schemeClr val="accent3">
                  <a:lumMod val="20000"/>
                  <a:lumOff val="80000"/>
                </a:schemeClr>
              </a:solidFill>
            </a:endParaRPr>
          </a:p>
        </p:txBody>
      </p:sp>
      <p:sp>
        <p:nvSpPr>
          <p:cNvPr id="12" name="文本框 11"/>
          <p:cNvSpPr txBox="1"/>
          <p:nvPr/>
        </p:nvSpPr>
        <p:spPr>
          <a:xfrm>
            <a:off x="1677993" y="571861"/>
            <a:ext cx="3332158"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程序流程图</a:t>
            </a:r>
            <a:endParaRPr kumimoji="1" lang="zh-CN" altLang="en-US" sz="4800" b="1" kern="0" dirty="0">
              <a:blipFill dpi="0" rotWithShape="1">
                <a:blip r:embed="rId2"/>
                <a:srcRect/>
                <a:stretch>
                  <a:fillRect/>
                </a:stretch>
              </a:blipFill>
              <a:ea typeface="微软雅黑" charset="0"/>
            </a:endParaRPr>
          </a:p>
        </p:txBody>
      </p:sp>
      <p:sp>
        <p:nvSpPr>
          <p:cNvPr id="2" name="Rectangle 2"/>
          <p:cNvSpPr>
            <a:spLocks noChangeArrowheads="1"/>
          </p:cNvSpPr>
          <p:nvPr/>
        </p:nvSpPr>
        <p:spPr bwMode="auto">
          <a:xfrm flipV="1">
            <a:off x="6523219" y="-1576552"/>
            <a:ext cx="86161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a:stretch>
            <a:fillRect/>
          </a:stretch>
        </p:blipFill>
        <p:spPr>
          <a:xfrm>
            <a:off x="5525807" y="489701"/>
            <a:ext cx="5446992" cy="5738921"/>
          </a:xfrm>
          <a:prstGeom prst="rect">
            <a:avLst/>
          </a:prstGeom>
        </p:spPr>
      </p:pic>
    </p:spTree>
    <p:extLst>
      <p:ext uri="{BB962C8B-B14F-4D97-AF65-F5344CB8AC3E}">
        <p14:creationId xmlns:p14="http://schemas.microsoft.com/office/powerpoint/2010/main" val="397918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4</a:t>
            </a:r>
            <a:endParaRPr kumimoji="1" lang="zh-CN" altLang="en-US" sz="5400" b="1" dirty="0">
              <a:solidFill>
                <a:schemeClr val="accent3">
                  <a:lumMod val="20000"/>
                  <a:lumOff val="80000"/>
                </a:schemeClr>
              </a:solidFill>
            </a:endParaRPr>
          </a:p>
        </p:txBody>
      </p:sp>
      <p:sp>
        <p:nvSpPr>
          <p:cNvPr id="12" name="文本框 11"/>
          <p:cNvSpPr txBox="1"/>
          <p:nvPr/>
        </p:nvSpPr>
        <p:spPr>
          <a:xfrm>
            <a:off x="1677993" y="571861"/>
            <a:ext cx="2760657" cy="830997"/>
          </a:xfrm>
          <a:prstGeom prst="rect">
            <a:avLst/>
          </a:prstGeom>
          <a:noFill/>
        </p:spPr>
        <p:txBody>
          <a:bodyPr wrap="square" rtlCol="0">
            <a:spAutoFit/>
          </a:bodyPr>
          <a:lstStyle/>
          <a:p>
            <a:pPr lvl="0" defTabSz="609585">
              <a:defRPr/>
            </a:pPr>
            <a:r>
              <a:rPr kumimoji="1" lang="zh-CN" altLang="en-US" sz="4800" b="1" kern="0" dirty="0">
                <a:blipFill dpi="0" rotWithShape="1">
                  <a:blip r:embed="rId2"/>
                  <a:srcRect/>
                  <a:stretch>
                    <a:fillRect/>
                  </a:stretch>
                </a:blipFill>
                <a:ea typeface="微软雅黑" charset="0"/>
              </a:rPr>
              <a:t>代码解析</a:t>
            </a:r>
          </a:p>
        </p:txBody>
      </p:sp>
      <p:sp>
        <p:nvSpPr>
          <p:cNvPr id="2" name="Rectangle 2"/>
          <p:cNvSpPr>
            <a:spLocks noChangeArrowheads="1"/>
          </p:cNvSpPr>
          <p:nvPr/>
        </p:nvSpPr>
        <p:spPr bwMode="auto">
          <a:xfrm flipV="1">
            <a:off x="6523219" y="-1576552"/>
            <a:ext cx="86161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a:stretch>
            <a:fillRect/>
          </a:stretch>
        </p:blipFill>
        <p:spPr>
          <a:xfrm>
            <a:off x="2266618" y="1988695"/>
            <a:ext cx="7658764" cy="2880610"/>
          </a:xfrm>
          <a:prstGeom prst="rect">
            <a:avLst/>
          </a:prstGeom>
        </p:spPr>
      </p:pic>
    </p:spTree>
    <p:extLst>
      <p:ext uri="{BB962C8B-B14F-4D97-AF65-F5344CB8AC3E}">
        <p14:creationId xmlns:p14="http://schemas.microsoft.com/office/powerpoint/2010/main" val="387472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4</a:t>
            </a:r>
            <a:endParaRPr kumimoji="1" lang="zh-CN" altLang="en-US" sz="5400" b="1" dirty="0">
              <a:solidFill>
                <a:schemeClr val="accent3">
                  <a:lumMod val="20000"/>
                  <a:lumOff val="80000"/>
                </a:schemeClr>
              </a:solidFill>
            </a:endParaRPr>
          </a:p>
        </p:txBody>
      </p:sp>
      <p:sp>
        <p:nvSpPr>
          <p:cNvPr id="12" name="文本框 11"/>
          <p:cNvSpPr txBox="1"/>
          <p:nvPr/>
        </p:nvSpPr>
        <p:spPr>
          <a:xfrm>
            <a:off x="1677993" y="571861"/>
            <a:ext cx="2760657" cy="830997"/>
          </a:xfrm>
          <a:prstGeom prst="rect">
            <a:avLst/>
          </a:prstGeom>
          <a:noFill/>
        </p:spPr>
        <p:txBody>
          <a:bodyPr wrap="square" rtlCol="0">
            <a:spAutoFit/>
          </a:bodyPr>
          <a:lstStyle/>
          <a:p>
            <a:pPr lvl="0" defTabSz="609585">
              <a:defRPr/>
            </a:pPr>
            <a:r>
              <a:rPr kumimoji="1" lang="zh-CN" altLang="en-US" sz="4800" b="1" kern="0" dirty="0">
                <a:blipFill dpi="0" rotWithShape="1">
                  <a:blip r:embed="rId2"/>
                  <a:srcRect/>
                  <a:stretch>
                    <a:fillRect/>
                  </a:stretch>
                </a:blipFill>
                <a:ea typeface="微软雅黑" charset="0"/>
              </a:rPr>
              <a:t>代码解析</a:t>
            </a:r>
          </a:p>
        </p:txBody>
      </p:sp>
      <p:sp>
        <p:nvSpPr>
          <p:cNvPr id="2" name="Rectangle 2"/>
          <p:cNvSpPr>
            <a:spLocks noChangeArrowheads="1"/>
          </p:cNvSpPr>
          <p:nvPr/>
        </p:nvSpPr>
        <p:spPr bwMode="auto">
          <a:xfrm flipV="1">
            <a:off x="6523219" y="-1576552"/>
            <a:ext cx="86161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a:stretch>
            <a:fillRect/>
          </a:stretch>
        </p:blipFill>
        <p:spPr>
          <a:xfrm>
            <a:off x="2232325" y="1525233"/>
            <a:ext cx="7727350" cy="4686706"/>
          </a:xfrm>
          <a:prstGeom prst="rect">
            <a:avLst/>
          </a:prstGeom>
        </p:spPr>
      </p:pic>
    </p:spTree>
    <p:extLst>
      <p:ext uri="{BB962C8B-B14F-4D97-AF65-F5344CB8AC3E}">
        <p14:creationId xmlns:p14="http://schemas.microsoft.com/office/powerpoint/2010/main" val="38608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5</a:t>
            </a:r>
            <a:endParaRPr kumimoji="1" lang="zh-CN" altLang="en-US" sz="5400" b="1" dirty="0">
              <a:solidFill>
                <a:schemeClr val="accent3">
                  <a:lumMod val="20000"/>
                  <a:lumOff val="80000"/>
                </a:schemeClr>
              </a:solidFill>
            </a:endParaRPr>
          </a:p>
        </p:txBody>
      </p:sp>
      <p:sp>
        <p:nvSpPr>
          <p:cNvPr id="24" name="文本框 23"/>
          <p:cNvSpPr txBox="1"/>
          <p:nvPr/>
        </p:nvSpPr>
        <p:spPr>
          <a:xfrm>
            <a:off x="1677993" y="571861"/>
            <a:ext cx="2680647" cy="830997"/>
          </a:xfrm>
          <a:prstGeom prst="rect">
            <a:avLst/>
          </a:prstGeom>
          <a:noFill/>
        </p:spPr>
        <p:txBody>
          <a:bodyPr wrap="square" rtlCol="0">
            <a:spAutoFit/>
          </a:bodyPr>
          <a:lstStyle/>
          <a:p>
            <a:pPr lvl="0" defTabSz="609585">
              <a:defRPr/>
            </a:pPr>
            <a:r>
              <a:rPr kumimoji="1" lang="zh-CN" altLang="en-US" sz="4800" b="1" kern="0" dirty="0">
                <a:blipFill dpi="0" rotWithShape="1">
                  <a:blip r:embed="rId2"/>
                  <a:srcRect/>
                  <a:stretch>
                    <a:fillRect/>
                  </a:stretch>
                </a:blipFill>
                <a:ea typeface="微软雅黑" charset="0"/>
              </a:rPr>
              <a:t>开环</a:t>
            </a:r>
            <a:r>
              <a:rPr kumimoji="1" lang="zh-CN" altLang="en-US" sz="4800" b="1" kern="0" dirty="0" smtClean="0">
                <a:blipFill dpi="0" rotWithShape="1">
                  <a:blip r:embed="rId2"/>
                  <a:srcRect/>
                  <a:stretch>
                    <a:fillRect/>
                  </a:stretch>
                </a:blipFill>
                <a:ea typeface="微软雅黑" charset="0"/>
              </a:rPr>
              <a:t>实验</a:t>
            </a:r>
            <a:endParaRPr kumimoji="1" lang="zh-CN" altLang="en-US" sz="4800" b="1" kern="0" dirty="0">
              <a:blipFill dpi="0" rotWithShape="1">
                <a:blip r:embed="rId2"/>
                <a:srcRect/>
                <a:stretch>
                  <a:fillRect/>
                </a:stretch>
              </a:blipFill>
              <a:ea typeface="微软雅黑" charset="0"/>
            </a:endParaRPr>
          </a:p>
        </p:txBody>
      </p:sp>
      <p:pic>
        <p:nvPicPr>
          <p:cNvPr id="27" name="图片 26" descr="IMG_20181203_10442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570" y="1740852"/>
            <a:ext cx="4954270" cy="4004628"/>
          </a:xfrm>
          <a:prstGeom prst="rect">
            <a:avLst/>
          </a:prstGeom>
          <a:noFill/>
          <a:ln>
            <a:noFill/>
          </a:ln>
        </p:spPr>
      </p:pic>
      <p:pic>
        <p:nvPicPr>
          <p:cNvPr id="29" name="图片 28" descr="IMG_20181203_104046"/>
          <p:cNvPicPr/>
          <p:nvPr/>
        </p:nvPicPr>
        <p:blipFill rotWithShape="1">
          <a:blip r:embed="rId4" cstate="print">
            <a:extLst>
              <a:ext uri="{28A0092B-C50C-407E-A947-70E740481C1C}">
                <a14:useLocalDpi xmlns:a14="http://schemas.microsoft.com/office/drawing/2010/main" val="0"/>
              </a:ext>
            </a:extLst>
          </a:blip>
          <a:srcRect l="9458" b="15647"/>
          <a:stretch/>
        </p:blipFill>
        <p:spPr bwMode="auto">
          <a:xfrm>
            <a:off x="6509384" y="1740852"/>
            <a:ext cx="5088255" cy="4004628"/>
          </a:xfrm>
          <a:prstGeom prst="rect">
            <a:avLst/>
          </a:prstGeom>
          <a:noFill/>
          <a:ln>
            <a:noFill/>
          </a:ln>
          <a:extLst>
            <a:ext uri="{53640926-AAD7-44D8-BBD7-CCE9431645EC}">
              <a14:shadowObscured xmlns:a14="http://schemas.microsoft.com/office/drawing/2010/main"/>
            </a:ext>
          </a:extLst>
        </p:spPr>
      </p:pic>
      <p:pic>
        <p:nvPicPr>
          <p:cNvPr id="30" name="图片 29"/>
          <p:cNvPicPr/>
          <p:nvPr/>
        </p:nvPicPr>
        <p:blipFill rotWithShape="1">
          <a:blip r:embed="rId5"/>
          <a:srcRect l="7717" r="14868"/>
          <a:stretch/>
        </p:blipFill>
        <p:spPr bwMode="auto">
          <a:xfrm>
            <a:off x="1004569" y="1740852"/>
            <a:ext cx="4954270" cy="4004628"/>
          </a:xfrm>
          <a:prstGeom prst="rect">
            <a:avLst/>
          </a:prstGeom>
          <a:ln>
            <a:noFill/>
          </a:ln>
          <a:extLst>
            <a:ext uri="{53640926-AAD7-44D8-BBD7-CCE9431645EC}">
              <a14:shadowObscured xmlns:a14="http://schemas.microsoft.com/office/drawing/2010/main"/>
            </a:ext>
          </a:extLst>
        </p:spPr>
      </p:pic>
      <p:pic>
        <p:nvPicPr>
          <p:cNvPr id="32" name="图片 31" descr="C:\Users\lenovo\AppData\Local\Microsoft\Windows\INetCache\Content.Word\IMG_20181203_170234.jpg"/>
          <p:cNvPicPr/>
          <p:nvPr/>
        </p:nvPicPr>
        <p:blipFill rotWithShape="1">
          <a:blip r:embed="rId6" cstate="print">
            <a:extLst>
              <a:ext uri="{28A0092B-C50C-407E-A947-70E740481C1C}">
                <a14:useLocalDpi xmlns:a14="http://schemas.microsoft.com/office/drawing/2010/main" val="0"/>
              </a:ext>
            </a:extLst>
          </a:blip>
          <a:srcRect l="12451" t="19659" r="16080" b="10732"/>
          <a:stretch/>
        </p:blipFill>
        <p:spPr bwMode="auto">
          <a:xfrm>
            <a:off x="6509383" y="1740852"/>
            <a:ext cx="5088255" cy="40046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836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7"/>
                                        </p:tgtEl>
                                      </p:cBhvr>
                                    </p:animEffect>
                                    <p:anim calcmode="lin" valueType="num">
                                      <p:cBhvr>
                                        <p:cTn id="7" dur="1000"/>
                                        <p:tgtEl>
                                          <p:spTgt spid="27"/>
                                        </p:tgtEl>
                                        <p:attrNameLst>
                                          <p:attrName>ppt_x</p:attrName>
                                        </p:attrNameLst>
                                      </p:cBhvr>
                                      <p:tavLst>
                                        <p:tav tm="0">
                                          <p:val>
                                            <p:strVal val="ppt_x"/>
                                          </p:val>
                                        </p:tav>
                                        <p:tav tm="100000">
                                          <p:val>
                                            <p:strVal val="ppt_x"/>
                                          </p:val>
                                        </p:tav>
                                      </p:tavLst>
                                    </p:anim>
                                    <p:anim calcmode="lin" valueType="num">
                                      <p:cBhvr>
                                        <p:cTn id="8" dur="1000"/>
                                        <p:tgtEl>
                                          <p:spTgt spid="27"/>
                                        </p:tgtEl>
                                        <p:attrNameLst>
                                          <p:attrName>ppt_y</p:attrName>
                                        </p:attrNameLst>
                                      </p:cBhvr>
                                      <p:tavLst>
                                        <p:tav tm="0">
                                          <p:val>
                                            <p:strVal val="ppt_y"/>
                                          </p:val>
                                        </p:tav>
                                        <p:tav tm="100000">
                                          <p:val>
                                            <p:strVal val="ppt_y+.1"/>
                                          </p:val>
                                        </p:tav>
                                      </p:tavLst>
                                    </p:anim>
                                    <p:set>
                                      <p:cBhvr>
                                        <p:cTn id="9" dur="1" fill="hold">
                                          <p:stCondLst>
                                            <p:cond delay="999"/>
                                          </p:stCondLst>
                                        </p:cTn>
                                        <p:tgtEl>
                                          <p:spTgt spid="27"/>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29"/>
                                        </p:tgtEl>
                                      </p:cBhvr>
                                    </p:animEffect>
                                    <p:anim calcmode="lin" valueType="num">
                                      <p:cBhvr>
                                        <p:cTn id="12" dur="1000"/>
                                        <p:tgtEl>
                                          <p:spTgt spid="29"/>
                                        </p:tgtEl>
                                        <p:attrNameLst>
                                          <p:attrName>ppt_x</p:attrName>
                                        </p:attrNameLst>
                                      </p:cBhvr>
                                      <p:tavLst>
                                        <p:tav tm="0">
                                          <p:val>
                                            <p:strVal val="ppt_x"/>
                                          </p:val>
                                        </p:tav>
                                        <p:tav tm="100000">
                                          <p:val>
                                            <p:strVal val="ppt_x"/>
                                          </p:val>
                                        </p:tav>
                                      </p:tavLst>
                                    </p:anim>
                                    <p:anim calcmode="lin" valueType="num">
                                      <p:cBhvr>
                                        <p:cTn id="13" dur="1000"/>
                                        <p:tgtEl>
                                          <p:spTgt spid="29"/>
                                        </p:tgtEl>
                                        <p:attrNameLst>
                                          <p:attrName>ppt_y</p:attrName>
                                        </p:attrNameLst>
                                      </p:cBhvr>
                                      <p:tavLst>
                                        <p:tav tm="0">
                                          <p:val>
                                            <p:strVal val="ppt_y"/>
                                          </p:val>
                                        </p:tav>
                                        <p:tav tm="100000">
                                          <p:val>
                                            <p:strVal val="ppt_y+.1"/>
                                          </p:val>
                                        </p:tav>
                                      </p:tavLst>
                                    </p:anim>
                                    <p:set>
                                      <p:cBhvr>
                                        <p:cTn id="14" dur="1" fill="hold">
                                          <p:stCondLst>
                                            <p:cond delay="999"/>
                                          </p:stCondLst>
                                        </p:cTn>
                                        <p:tgtEl>
                                          <p:spTgt spid="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C:\Users\lenovo\Documents\Tencent Files\1540209476\FileRecv\MobileFile\IMG_20181203_173236.jpg"/>
          <p:cNvPicPr/>
          <p:nvPr/>
        </p:nvPicPr>
        <p:blipFill rotWithShape="1">
          <a:blip r:embed="rId2" cstate="print">
            <a:extLst>
              <a:ext uri="{28A0092B-C50C-407E-A947-70E740481C1C}">
                <a14:useLocalDpi xmlns:a14="http://schemas.microsoft.com/office/drawing/2010/main" val="0"/>
              </a:ext>
            </a:extLst>
          </a:blip>
          <a:srcRect l="4603" t="8141" b="14007"/>
          <a:stretch/>
        </p:blipFill>
        <p:spPr bwMode="auto">
          <a:xfrm>
            <a:off x="6477000" y="1937384"/>
            <a:ext cx="5181600" cy="3777616"/>
          </a:xfrm>
          <a:prstGeom prst="rect">
            <a:avLst/>
          </a:prstGeom>
          <a:noFill/>
          <a:ln>
            <a:noFill/>
          </a:ln>
          <a:extLst>
            <a:ext uri="{53640926-AAD7-44D8-BBD7-CCE9431645EC}">
              <a14:shadowObscured xmlns:a14="http://schemas.microsoft.com/office/drawing/2010/main"/>
            </a:ext>
          </a:extLst>
        </p:spPr>
      </p:pic>
      <p:pic>
        <p:nvPicPr>
          <p:cNvPr id="34" name="图片 33" descr="IMG_20181113_150049"/>
          <p:cNvPicPr/>
          <p:nvPr/>
        </p:nvPicPr>
        <p:blipFill>
          <a:blip r:embed="rId3" cstate="print">
            <a:extLst>
              <a:ext uri="{28A0092B-C50C-407E-A947-70E740481C1C}">
                <a14:useLocalDpi xmlns:a14="http://schemas.microsoft.com/office/drawing/2010/main" val="0"/>
              </a:ext>
            </a:extLst>
          </a:blip>
          <a:srcRect l="11272" t="14452" b="15187"/>
          <a:stretch>
            <a:fillRect/>
          </a:stretch>
        </p:blipFill>
        <p:spPr bwMode="auto">
          <a:xfrm>
            <a:off x="935355" y="1937384"/>
            <a:ext cx="4703446" cy="3777616"/>
          </a:xfrm>
          <a:prstGeom prst="rect">
            <a:avLst/>
          </a:prstGeom>
          <a:noFill/>
          <a:ln>
            <a:noFill/>
          </a:ln>
        </p:spPr>
      </p:pic>
      <p:sp>
        <p:nvSpPr>
          <p:cNvPr id="22" name="矩形 21"/>
          <p:cNvSpPr/>
          <p:nvPr/>
        </p:nvSpPr>
        <p:spPr>
          <a:xfrm>
            <a:off x="2777197" y="5754318"/>
            <a:ext cx="6952957" cy="707886"/>
          </a:xfrm>
          <a:prstGeom prst="rect">
            <a:avLst/>
          </a:prstGeom>
        </p:spPr>
        <p:txBody>
          <a:bodyPr wrap="square">
            <a:spAutoFit/>
          </a:bodyPr>
          <a:lstStyle/>
          <a:p>
            <a:pPr marR="133350" indent="266700" algn="just">
              <a:spcAft>
                <a:spcPts val="0"/>
              </a:spcAft>
            </a:pPr>
            <a:r>
              <a:rPr lang="zh-CN" altLang="zh-CN" sz="2000" dirty="0">
                <a:blipFill dpi="0" rotWithShape="1">
                  <a:blip r:embed="rId4"/>
                  <a:srcRect/>
                  <a:stretch>
                    <a:fillRect/>
                  </a:stretch>
                </a:blipFill>
                <a:latin typeface="微软雅黑" charset="0"/>
                <a:ea typeface="微软雅黑" charset="0"/>
              </a:rPr>
              <a:t>观察电感电压，在开关管导通时电感电压为正，续流管导通时电感电压为负，电流断续状态下电感电压为</a:t>
            </a:r>
            <a:r>
              <a:rPr lang="en-US" altLang="zh-CN" sz="2000" dirty="0">
                <a:blipFill dpi="0" rotWithShape="1">
                  <a:blip r:embed="rId4"/>
                  <a:srcRect/>
                  <a:stretch>
                    <a:fillRect/>
                  </a:stretch>
                </a:blipFill>
                <a:latin typeface="微软雅黑" charset="0"/>
                <a:ea typeface="微软雅黑" charset="0"/>
              </a:rPr>
              <a:t>0</a:t>
            </a:r>
            <a:r>
              <a:rPr lang="zh-CN" altLang="zh-CN" sz="2000" dirty="0">
                <a:blipFill dpi="0" rotWithShape="1">
                  <a:blip r:embed="rId4"/>
                  <a:srcRect/>
                  <a:stretch>
                    <a:fillRect/>
                  </a:stretch>
                </a:blipFill>
                <a:latin typeface="微软雅黑" charset="0"/>
                <a:ea typeface="微软雅黑" charset="0"/>
              </a:rPr>
              <a:t>。</a:t>
            </a:r>
          </a:p>
        </p:txBody>
      </p:sp>
      <p:pic>
        <p:nvPicPr>
          <p:cNvPr id="38" name="图片 37" descr="C:\Users\lenovo\AppData\Local\Microsoft\Windows\INetCache\Content.Word\IMG_20181203_165707.jpg"/>
          <p:cNvPicPr/>
          <p:nvPr/>
        </p:nvPicPr>
        <p:blipFill rotWithShape="1">
          <a:blip r:embed="rId5" cstate="print">
            <a:extLst>
              <a:ext uri="{28A0092B-C50C-407E-A947-70E740481C1C}">
                <a14:useLocalDpi xmlns:a14="http://schemas.microsoft.com/office/drawing/2010/main" val="0"/>
              </a:ext>
            </a:extLst>
          </a:blip>
          <a:srcRect l="12954" t="5646" b="14653"/>
          <a:stretch/>
        </p:blipFill>
        <p:spPr bwMode="auto">
          <a:xfrm>
            <a:off x="6477000" y="1937382"/>
            <a:ext cx="5181600" cy="3777618"/>
          </a:xfrm>
          <a:prstGeom prst="rect">
            <a:avLst/>
          </a:prstGeom>
          <a:noFill/>
          <a:ln>
            <a:noFill/>
          </a:ln>
          <a:extLst>
            <a:ext uri="{53640926-AAD7-44D8-BBD7-CCE9431645EC}">
              <a14:shadowObscured xmlns:a14="http://schemas.microsoft.com/office/drawing/2010/main"/>
            </a:ext>
          </a:extLst>
        </p:spPr>
      </p:pic>
      <p:pic>
        <p:nvPicPr>
          <p:cNvPr id="37" name="图片 36" descr="C:\Users\lenovo\Documents\Tencent Files\1540209476\FileRecv\MobileFile\IMG_20181203_165715.jpg"/>
          <p:cNvPicPr/>
          <p:nvPr/>
        </p:nvPicPr>
        <p:blipFill rotWithShape="1">
          <a:blip r:embed="rId6" cstate="print">
            <a:extLst>
              <a:ext uri="{28A0092B-C50C-407E-A947-70E740481C1C}">
                <a14:useLocalDpi xmlns:a14="http://schemas.microsoft.com/office/drawing/2010/main" val="0"/>
              </a:ext>
            </a:extLst>
          </a:blip>
          <a:srcRect l="7785" t="14824" b="7834"/>
          <a:stretch/>
        </p:blipFill>
        <p:spPr bwMode="auto">
          <a:xfrm>
            <a:off x="935355" y="1937383"/>
            <a:ext cx="4703446" cy="3777617"/>
          </a:xfrm>
          <a:prstGeom prst="rect">
            <a:avLst/>
          </a:prstGeom>
          <a:noFill/>
          <a:ln>
            <a:noFill/>
          </a:ln>
          <a:extLst>
            <a:ext uri="{53640926-AAD7-44D8-BBD7-CCE9431645EC}">
              <a14:shadowObscured xmlns:a14="http://schemas.microsoft.com/office/drawing/2010/main"/>
            </a:ext>
          </a:extLst>
        </p:spPr>
      </p:pic>
      <p:sp>
        <p:nvSpPr>
          <p:cNvPr id="3" name="圆角矩形 2"/>
          <p:cNvSpPr/>
          <p:nvPr/>
        </p:nvSpPr>
        <p:spPr>
          <a:xfrm>
            <a:off x="330854" y="489701"/>
            <a:ext cx="1035532" cy="1035532"/>
          </a:xfrm>
          <a:prstGeom prst="roundRect">
            <a:avLst/>
          </a:prstGeom>
          <a:blipFill>
            <a:blip r:embed="rId4"/>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5</a:t>
            </a:r>
            <a:endParaRPr kumimoji="1" lang="zh-CN" altLang="en-US" sz="5400" b="1" dirty="0">
              <a:solidFill>
                <a:schemeClr val="accent3">
                  <a:lumMod val="20000"/>
                  <a:lumOff val="80000"/>
                </a:schemeClr>
              </a:solidFill>
            </a:endParaRPr>
          </a:p>
        </p:txBody>
      </p:sp>
      <p:sp>
        <p:nvSpPr>
          <p:cNvPr id="24" name="文本框 23"/>
          <p:cNvSpPr txBox="1"/>
          <p:nvPr/>
        </p:nvSpPr>
        <p:spPr>
          <a:xfrm>
            <a:off x="1677993" y="571861"/>
            <a:ext cx="2680647" cy="830997"/>
          </a:xfrm>
          <a:prstGeom prst="rect">
            <a:avLst/>
          </a:prstGeom>
          <a:noFill/>
        </p:spPr>
        <p:txBody>
          <a:bodyPr wrap="square" rtlCol="0">
            <a:spAutoFit/>
          </a:bodyPr>
          <a:lstStyle/>
          <a:p>
            <a:pPr lvl="0" defTabSz="609585">
              <a:defRPr/>
            </a:pPr>
            <a:r>
              <a:rPr kumimoji="1" lang="zh-CN" altLang="en-US" sz="4800" b="1" kern="0" dirty="0">
                <a:blipFill dpi="0" rotWithShape="1">
                  <a:blip r:embed="rId4"/>
                  <a:srcRect/>
                  <a:stretch>
                    <a:fillRect/>
                  </a:stretch>
                </a:blipFill>
                <a:ea typeface="微软雅黑" charset="0"/>
              </a:rPr>
              <a:t>开环</a:t>
            </a:r>
            <a:r>
              <a:rPr kumimoji="1" lang="zh-CN" altLang="en-US" sz="4800" b="1" kern="0" dirty="0" smtClean="0">
                <a:blipFill dpi="0" rotWithShape="1">
                  <a:blip r:embed="rId4"/>
                  <a:srcRect/>
                  <a:stretch>
                    <a:fillRect/>
                  </a:stretch>
                </a:blipFill>
                <a:ea typeface="微软雅黑" charset="0"/>
              </a:rPr>
              <a:t>实验</a:t>
            </a:r>
            <a:endParaRPr kumimoji="1" lang="zh-CN" altLang="en-US" sz="4800" b="1" kern="0" dirty="0">
              <a:blipFill dpi="0" rotWithShape="1">
                <a:blip r:embed="rId4"/>
                <a:srcRect/>
                <a:stretch>
                  <a:fillRect/>
                </a:stretch>
              </a:blipFill>
              <a:ea typeface="微软雅黑" charset="0"/>
            </a:endParaRPr>
          </a:p>
        </p:txBody>
      </p:sp>
      <mc:AlternateContent xmlns:mc="http://schemas.openxmlformats.org/markup-compatibility/2006" xmlns:a14="http://schemas.microsoft.com/office/drawing/2010/main">
        <mc:Choice Requires="a14">
          <p:sp>
            <p:nvSpPr>
              <p:cNvPr id="20" name="矩形 19"/>
              <p:cNvSpPr/>
              <p:nvPr/>
            </p:nvSpPr>
            <p:spPr>
              <a:xfrm>
                <a:off x="330854" y="5715000"/>
                <a:ext cx="6146146" cy="536942"/>
              </a:xfrm>
              <a:prstGeom prst="rect">
                <a:avLst/>
              </a:prstGeom>
            </p:spPr>
            <p:txBody>
              <a:bodyPr wrap="square">
                <a:spAutoFit/>
              </a:bodyPr>
              <a:lstStyle/>
              <a:p>
                <a:pPr marR="133350" indent="266700" algn="just">
                  <a:spcAft>
                    <a:spcPts val="0"/>
                  </a:spcAft>
                </a:pPr>
                <a:r>
                  <a:rPr lang="zh-CN" altLang="zh-CN" sz="2000" dirty="0" smtClean="0">
                    <a:blipFill dpi="0" rotWithShape="1">
                      <a:blip r:embed="rId4"/>
                      <a:srcRect/>
                      <a:stretch>
                        <a:fillRect/>
                      </a:stretch>
                    </a:blipFill>
                    <a:latin typeface="微软雅黑" charset="0"/>
                    <a:ea typeface="微软雅黑" charset="0"/>
                  </a:rPr>
                  <a:t>切换到交流档，观察输出电压纹波</a:t>
                </a:r>
                <a14:m>
                  <m:oMath xmlns:m="http://schemas.openxmlformats.org/officeDocument/2006/math">
                    <m:r>
                      <m:rPr>
                        <m:sty m:val="p"/>
                      </m:rPr>
                      <a:rPr lang="en-US" altLang="zh-CN" sz="2000">
                        <a:blipFill dpi="0" rotWithShape="1">
                          <a:blip r:embed="rId4"/>
                          <a:srcRect/>
                          <a:stretch>
                            <a:fillRect/>
                          </a:stretch>
                        </a:blipFill>
                        <a:latin typeface="Cambria Math" panose="02040503050406030204" pitchFamily="18" charset="0"/>
                        <a:ea typeface="微软雅黑" charset="0"/>
                      </a:rPr>
                      <m:t>γ</m:t>
                    </m:r>
                    <m:r>
                      <a:rPr lang="en-US" altLang="zh-CN" sz="2000">
                        <a:blipFill dpi="0" rotWithShape="1">
                          <a:blip r:embed="rId4"/>
                          <a:srcRect/>
                          <a:stretch>
                            <a:fillRect/>
                          </a:stretch>
                        </a:blipFill>
                        <a:latin typeface="Cambria Math" panose="02040503050406030204" pitchFamily="18" charset="0"/>
                        <a:ea typeface="微软雅黑" charset="0"/>
                      </a:rPr>
                      <m:t>=</m:t>
                    </m:r>
                    <m:f>
                      <m:fPr>
                        <m:ctrlPr>
                          <a:rPr lang="zh-CN" altLang="zh-CN" sz="2000" i="1">
                            <a:blipFill dpi="0" rotWithShape="1">
                              <a:blip r:embed="rId4"/>
                              <a:srcRect/>
                              <a:stretch>
                                <a:fillRect/>
                              </a:stretch>
                            </a:blipFill>
                            <a:latin typeface="Cambria Math" panose="02040503050406030204" pitchFamily="18" charset="0"/>
                            <a:ea typeface="微软雅黑" charset="0"/>
                          </a:rPr>
                        </m:ctrlPr>
                      </m:fPr>
                      <m:num>
                        <m:r>
                          <a:rPr lang="en-US" altLang="zh-CN" sz="2000">
                            <a:blipFill dpi="0" rotWithShape="1">
                              <a:blip r:embed="rId4"/>
                              <a:srcRect/>
                              <a:stretch>
                                <a:fillRect/>
                              </a:stretch>
                            </a:blipFill>
                            <a:latin typeface="Cambria Math" panose="02040503050406030204" pitchFamily="18" charset="0"/>
                            <a:ea typeface="微软雅黑" charset="0"/>
                          </a:rPr>
                          <m:t>0.06</m:t>
                        </m:r>
                      </m:num>
                      <m:den>
                        <m:r>
                          <a:rPr lang="en-US" altLang="zh-CN" sz="2000">
                            <a:blipFill dpi="0" rotWithShape="1">
                              <a:blip r:embed="rId4"/>
                              <a:srcRect/>
                              <a:stretch>
                                <a:fillRect/>
                              </a:stretch>
                            </a:blipFill>
                            <a:latin typeface="Cambria Math" panose="02040503050406030204" pitchFamily="18" charset="0"/>
                            <a:ea typeface="微软雅黑" charset="0"/>
                          </a:rPr>
                          <m:t>10</m:t>
                        </m:r>
                      </m:den>
                    </m:f>
                    <m:r>
                      <a:rPr lang="en-US" altLang="zh-CN" sz="2000">
                        <a:blipFill dpi="0" rotWithShape="1">
                          <a:blip r:embed="rId4"/>
                          <a:srcRect/>
                          <a:stretch>
                            <a:fillRect/>
                          </a:stretch>
                        </a:blipFill>
                        <a:latin typeface="Cambria Math" panose="02040503050406030204" pitchFamily="18" charset="0"/>
                        <a:ea typeface="微软雅黑" charset="0"/>
                      </a:rPr>
                      <m:t>=0.6%</m:t>
                    </m:r>
                  </m:oMath>
                </a14:m>
                <a:endParaRPr lang="zh-CN" altLang="zh-CN" sz="2000" dirty="0">
                  <a:blipFill dpi="0" rotWithShape="1">
                    <a:blip r:embed="rId4"/>
                    <a:srcRect/>
                    <a:stretch>
                      <a:fillRect/>
                    </a:stretch>
                  </a:blipFill>
                  <a:latin typeface="微软雅黑" charset="0"/>
                  <a:ea typeface="微软雅黑"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330854" y="5715000"/>
                <a:ext cx="6146146" cy="536942"/>
              </a:xfrm>
              <a:prstGeom prst="rect">
                <a:avLst/>
              </a:prstGeom>
              <a:blipFill>
                <a:blip r:embed="rId7"/>
                <a:stretch>
                  <a:fillRect/>
                </a:stretch>
              </a:blipFill>
            </p:spPr>
            <p:txBody>
              <a:bodyPr/>
              <a:lstStyle/>
              <a:p>
                <a:r>
                  <a:rPr lang="zh-CN" altLang="en-US">
                    <a:noFill/>
                  </a:rPr>
                  <a:t> </a:t>
                </a:r>
              </a:p>
            </p:txBody>
          </p:sp>
        </mc:Fallback>
      </mc:AlternateContent>
      <p:sp>
        <p:nvSpPr>
          <p:cNvPr id="25" name="矩形 24"/>
          <p:cNvSpPr/>
          <p:nvPr/>
        </p:nvSpPr>
        <p:spPr>
          <a:xfrm>
            <a:off x="7308344" y="5783416"/>
            <a:ext cx="3518912" cy="400110"/>
          </a:xfrm>
          <a:prstGeom prst="rect">
            <a:avLst/>
          </a:prstGeom>
        </p:spPr>
        <p:txBody>
          <a:bodyPr wrap="none">
            <a:spAutoFit/>
          </a:bodyPr>
          <a:lstStyle/>
          <a:p>
            <a:r>
              <a:rPr lang="zh-CN" altLang="zh-CN" sz="2000" dirty="0">
                <a:blipFill dpi="0" rotWithShape="1">
                  <a:blip r:embed="rId4"/>
                  <a:srcRect/>
                  <a:stretch>
                    <a:fillRect/>
                  </a:stretch>
                </a:blipFill>
                <a:latin typeface="微软雅黑" charset="0"/>
                <a:ea typeface="微软雅黑" charset="0"/>
              </a:rPr>
              <a:t>突减负载，输出电压发生变化</a:t>
            </a:r>
            <a:endParaRPr lang="zh-CN" altLang="en-US" sz="2000" dirty="0">
              <a:blipFill dpi="0" rotWithShape="1">
                <a:blip r:embed="rId4"/>
                <a:srcRect/>
                <a:stretch>
                  <a:fillRect/>
                </a:stretch>
              </a:blipFill>
              <a:latin typeface="微软雅黑" charset="0"/>
              <a:ea typeface="微软雅黑" charset="0"/>
            </a:endParaRPr>
          </a:p>
        </p:txBody>
      </p:sp>
    </p:spTree>
    <p:extLst>
      <p:ext uri="{BB962C8B-B14F-4D97-AF65-F5344CB8AC3E}">
        <p14:creationId xmlns:p14="http://schemas.microsoft.com/office/powerpoint/2010/main" val="260579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4"/>
                                        </p:tgtEl>
                                      </p:cBhvr>
                                    </p:animEffect>
                                    <p:anim calcmode="lin" valueType="num">
                                      <p:cBhvr>
                                        <p:cTn id="7" dur="1000"/>
                                        <p:tgtEl>
                                          <p:spTgt spid="34"/>
                                        </p:tgtEl>
                                        <p:attrNameLst>
                                          <p:attrName>ppt_x</p:attrName>
                                        </p:attrNameLst>
                                      </p:cBhvr>
                                      <p:tavLst>
                                        <p:tav tm="0">
                                          <p:val>
                                            <p:strVal val="ppt_x"/>
                                          </p:val>
                                        </p:tav>
                                        <p:tav tm="100000">
                                          <p:val>
                                            <p:strVal val="ppt_x"/>
                                          </p:val>
                                        </p:tav>
                                      </p:tavLst>
                                    </p:anim>
                                    <p:anim calcmode="lin" valueType="num">
                                      <p:cBhvr>
                                        <p:cTn id="8" dur="1000"/>
                                        <p:tgtEl>
                                          <p:spTgt spid="34"/>
                                        </p:tgtEl>
                                        <p:attrNameLst>
                                          <p:attrName>ppt_y</p:attrName>
                                        </p:attrNameLst>
                                      </p:cBhvr>
                                      <p:tavLst>
                                        <p:tav tm="0">
                                          <p:val>
                                            <p:strVal val="ppt_y"/>
                                          </p:val>
                                        </p:tav>
                                        <p:tav tm="100000">
                                          <p:val>
                                            <p:strVal val="ppt_y+.1"/>
                                          </p:val>
                                        </p:tav>
                                      </p:tavLst>
                                    </p:anim>
                                    <p:set>
                                      <p:cBhvr>
                                        <p:cTn id="9" dur="1" fill="hold">
                                          <p:stCondLst>
                                            <p:cond delay="999"/>
                                          </p:stCondLst>
                                        </p:cTn>
                                        <p:tgtEl>
                                          <p:spTgt spid="34"/>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35"/>
                                        </p:tgtEl>
                                      </p:cBhvr>
                                    </p:animEffect>
                                    <p:anim calcmode="lin" valueType="num">
                                      <p:cBhvr>
                                        <p:cTn id="12" dur="1000"/>
                                        <p:tgtEl>
                                          <p:spTgt spid="35"/>
                                        </p:tgtEl>
                                        <p:attrNameLst>
                                          <p:attrName>ppt_x</p:attrName>
                                        </p:attrNameLst>
                                      </p:cBhvr>
                                      <p:tavLst>
                                        <p:tav tm="0">
                                          <p:val>
                                            <p:strVal val="ppt_x"/>
                                          </p:val>
                                        </p:tav>
                                        <p:tav tm="100000">
                                          <p:val>
                                            <p:strVal val="ppt_x"/>
                                          </p:val>
                                        </p:tav>
                                      </p:tavLst>
                                    </p:anim>
                                    <p:anim calcmode="lin" valueType="num">
                                      <p:cBhvr>
                                        <p:cTn id="13" dur="1000"/>
                                        <p:tgtEl>
                                          <p:spTgt spid="35"/>
                                        </p:tgtEl>
                                        <p:attrNameLst>
                                          <p:attrName>ppt_y</p:attrName>
                                        </p:attrNameLst>
                                      </p:cBhvr>
                                      <p:tavLst>
                                        <p:tav tm="0">
                                          <p:val>
                                            <p:strVal val="ppt_y"/>
                                          </p:val>
                                        </p:tav>
                                        <p:tav tm="100000">
                                          <p:val>
                                            <p:strVal val="ppt_y+.1"/>
                                          </p:val>
                                        </p:tav>
                                      </p:tavLst>
                                    </p:anim>
                                    <p:set>
                                      <p:cBhvr>
                                        <p:cTn id="14" dur="1" fill="hold">
                                          <p:stCondLst>
                                            <p:cond delay="999"/>
                                          </p:stCondLst>
                                        </p:cTn>
                                        <p:tgtEl>
                                          <p:spTgt spid="35"/>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20"/>
                                        </p:tgtEl>
                                      </p:cBhvr>
                                    </p:animEffect>
                                    <p:anim calcmode="lin" valueType="num">
                                      <p:cBhvr>
                                        <p:cTn id="17" dur="1000"/>
                                        <p:tgtEl>
                                          <p:spTgt spid="20"/>
                                        </p:tgtEl>
                                        <p:attrNameLst>
                                          <p:attrName>ppt_x</p:attrName>
                                        </p:attrNameLst>
                                      </p:cBhvr>
                                      <p:tavLst>
                                        <p:tav tm="0">
                                          <p:val>
                                            <p:strVal val="ppt_x"/>
                                          </p:val>
                                        </p:tav>
                                        <p:tav tm="100000">
                                          <p:val>
                                            <p:strVal val="ppt_x"/>
                                          </p:val>
                                        </p:tav>
                                      </p:tavLst>
                                    </p:anim>
                                    <p:anim calcmode="lin" valueType="num">
                                      <p:cBhvr>
                                        <p:cTn id="18" dur="1000"/>
                                        <p:tgtEl>
                                          <p:spTgt spid="20"/>
                                        </p:tgtEl>
                                        <p:attrNameLst>
                                          <p:attrName>ppt_y</p:attrName>
                                        </p:attrNameLst>
                                      </p:cBhvr>
                                      <p:tavLst>
                                        <p:tav tm="0">
                                          <p:val>
                                            <p:strVal val="ppt_y"/>
                                          </p:val>
                                        </p:tav>
                                        <p:tav tm="100000">
                                          <p:val>
                                            <p:strVal val="ppt_y+.1"/>
                                          </p:val>
                                        </p:tav>
                                      </p:tavLst>
                                    </p:anim>
                                    <p:set>
                                      <p:cBhvr>
                                        <p:cTn id="19" dur="1" fill="hold">
                                          <p:stCondLst>
                                            <p:cond delay="999"/>
                                          </p:stCondLst>
                                        </p:cTn>
                                        <p:tgtEl>
                                          <p:spTgt spid="20"/>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25"/>
                                        </p:tgtEl>
                                      </p:cBhvr>
                                    </p:animEffect>
                                    <p:anim calcmode="lin" valueType="num">
                                      <p:cBhvr>
                                        <p:cTn id="22" dur="1000"/>
                                        <p:tgtEl>
                                          <p:spTgt spid="25"/>
                                        </p:tgtEl>
                                        <p:attrNameLst>
                                          <p:attrName>ppt_x</p:attrName>
                                        </p:attrNameLst>
                                      </p:cBhvr>
                                      <p:tavLst>
                                        <p:tav tm="0">
                                          <p:val>
                                            <p:strVal val="ppt_x"/>
                                          </p:val>
                                        </p:tav>
                                        <p:tav tm="100000">
                                          <p:val>
                                            <p:strVal val="ppt_x"/>
                                          </p:val>
                                        </p:tav>
                                      </p:tavLst>
                                    </p:anim>
                                    <p:anim calcmode="lin" valueType="num">
                                      <p:cBhvr>
                                        <p:cTn id="23" dur="1000"/>
                                        <p:tgtEl>
                                          <p:spTgt spid="25"/>
                                        </p:tgtEl>
                                        <p:attrNameLst>
                                          <p:attrName>ppt_y</p:attrName>
                                        </p:attrNameLst>
                                      </p:cBhvr>
                                      <p:tavLst>
                                        <p:tav tm="0">
                                          <p:val>
                                            <p:strVal val="ppt_y"/>
                                          </p:val>
                                        </p:tav>
                                        <p:tav tm="100000">
                                          <p:val>
                                            <p:strVal val="ppt_y+.1"/>
                                          </p:val>
                                        </p:tav>
                                      </p:tavLst>
                                    </p:anim>
                                    <p:set>
                                      <p:cBhvr>
                                        <p:cTn id="24" dur="1" fill="hold">
                                          <p:stCondLst>
                                            <p:cond delay="999"/>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anim calcmode="lin" valueType="num">
                                      <p:cBhvr>
                                        <p:cTn id="30" dur="1000" fill="hold"/>
                                        <p:tgtEl>
                                          <p:spTgt spid="37"/>
                                        </p:tgtEl>
                                        <p:attrNameLst>
                                          <p:attrName>ppt_x</p:attrName>
                                        </p:attrNameLst>
                                      </p:cBhvr>
                                      <p:tavLst>
                                        <p:tav tm="0">
                                          <p:val>
                                            <p:strVal val="#ppt_x"/>
                                          </p:val>
                                        </p:tav>
                                        <p:tav tm="100000">
                                          <p:val>
                                            <p:strVal val="#ppt_x"/>
                                          </p:val>
                                        </p:tav>
                                      </p:tavLst>
                                    </p:anim>
                                    <p:anim calcmode="lin" valueType="num">
                                      <p:cBhvr>
                                        <p:cTn id="31" dur="1000" fill="hold"/>
                                        <p:tgtEl>
                                          <p:spTgt spid="3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5</a:t>
            </a:r>
            <a:endParaRPr kumimoji="1" lang="zh-CN" altLang="en-US" sz="5400" b="1" dirty="0">
              <a:solidFill>
                <a:schemeClr val="accent3">
                  <a:lumMod val="20000"/>
                  <a:lumOff val="80000"/>
                </a:schemeClr>
              </a:solidFill>
            </a:endParaRPr>
          </a:p>
        </p:txBody>
      </p:sp>
      <p:sp>
        <p:nvSpPr>
          <p:cNvPr id="24" name="文本框 23"/>
          <p:cNvSpPr txBox="1"/>
          <p:nvPr/>
        </p:nvSpPr>
        <p:spPr>
          <a:xfrm>
            <a:off x="1677993" y="571861"/>
            <a:ext cx="2680647"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闭环实验</a:t>
            </a:r>
            <a:endParaRPr kumimoji="1" lang="zh-CN" altLang="en-US" sz="4800" b="1" kern="0" dirty="0">
              <a:blipFill dpi="0" rotWithShape="1">
                <a:blip r:embed="rId2"/>
                <a:srcRect/>
                <a:stretch>
                  <a:fillRect/>
                </a:stretch>
              </a:blipFill>
              <a:ea typeface="微软雅黑" charset="0"/>
            </a:endParaRPr>
          </a:p>
        </p:txBody>
      </p:sp>
      <p:pic>
        <p:nvPicPr>
          <p:cNvPr id="6" name="图片 5" descr="IMG_20181203_17052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9762" y="1857692"/>
            <a:ext cx="6162358" cy="4207828"/>
          </a:xfrm>
          <a:prstGeom prst="rect">
            <a:avLst/>
          </a:prstGeom>
          <a:noFill/>
          <a:ln>
            <a:noFill/>
          </a:ln>
        </p:spPr>
      </p:pic>
      <p:pic>
        <p:nvPicPr>
          <p:cNvPr id="7" name="图片 6" descr="C:\Users\lenovo\Documents\Tencent Files\1540209476\Image\C2C\0F2EFD789485429CE0F818001CB923A5.jpg"/>
          <p:cNvPicPr/>
          <p:nvPr/>
        </p:nvPicPr>
        <p:blipFill rotWithShape="1">
          <a:blip r:embed="rId4" cstate="print">
            <a:extLst>
              <a:ext uri="{28A0092B-C50C-407E-A947-70E740481C1C}">
                <a14:useLocalDpi xmlns:a14="http://schemas.microsoft.com/office/drawing/2010/main" val="0"/>
              </a:ext>
            </a:extLst>
          </a:blip>
          <a:srcRect l="13093" t="11166" b="15738"/>
          <a:stretch/>
        </p:blipFill>
        <p:spPr bwMode="auto">
          <a:xfrm>
            <a:off x="1052946" y="2327564"/>
            <a:ext cx="4626562" cy="3075709"/>
          </a:xfrm>
          <a:prstGeom prst="rect">
            <a:avLst/>
          </a:prstGeom>
          <a:noFill/>
          <a:ln>
            <a:noFill/>
          </a:ln>
        </p:spPr>
      </p:pic>
      <p:pic>
        <p:nvPicPr>
          <p:cNvPr id="8" name="图片 7" descr="C:\Users\lenovo\Documents\Tencent Files\1540209476\FileRecv\MobileFile\IMG_20181203_170505.jpg"/>
          <p:cNvPicPr/>
          <p:nvPr/>
        </p:nvPicPr>
        <p:blipFill rotWithShape="1">
          <a:blip r:embed="rId5" cstate="print">
            <a:extLst>
              <a:ext uri="{28A0092B-C50C-407E-A947-70E740481C1C}">
                <a14:useLocalDpi xmlns:a14="http://schemas.microsoft.com/office/drawing/2010/main" val="0"/>
              </a:ext>
            </a:extLst>
          </a:blip>
          <a:srcRect l="6766" t="11166" b="16178"/>
          <a:stretch/>
        </p:blipFill>
        <p:spPr bwMode="auto">
          <a:xfrm>
            <a:off x="6507911" y="2327564"/>
            <a:ext cx="4689750" cy="3075709"/>
          </a:xfrm>
          <a:prstGeom prst="rect">
            <a:avLst/>
          </a:prstGeom>
          <a:noFill/>
          <a:ln>
            <a:noFill/>
          </a:ln>
        </p:spPr>
      </p:pic>
      <p:sp>
        <p:nvSpPr>
          <p:cNvPr id="2" name="矩形 1"/>
          <p:cNvSpPr/>
          <p:nvPr/>
        </p:nvSpPr>
        <p:spPr>
          <a:xfrm>
            <a:off x="1272052" y="5562132"/>
            <a:ext cx="4189763" cy="707886"/>
          </a:xfrm>
          <a:prstGeom prst="rect">
            <a:avLst/>
          </a:prstGeom>
        </p:spPr>
        <p:txBody>
          <a:bodyPr wrap="square">
            <a:spAutoFit/>
          </a:bodyPr>
          <a:lstStyle/>
          <a:p>
            <a:pPr indent="266700"/>
            <a:r>
              <a:rPr lang="zh-CN" altLang="zh-CN" sz="2000" dirty="0" smtClean="0">
                <a:blipFill dpi="0" rotWithShape="1">
                  <a:blip r:embed="rId2"/>
                  <a:srcRect/>
                  <a:stretch>
                    <a:fillRect/>
                  </a:stretch>
                </a:blipFill>
                <a:latin typeface="微软雅黑" charset="0"/>
                <a:ea typeface="微软雅黑" charset="0"/>
              </a:rPr>
              <a:t>突减负载时，经过</a:t>
            </a:r>
            <a:r>
              <a:rPr lang="en-US" altLang="zh-CN" sz="2000" dirty="0" smtClean="0">
                <a:blipFill dpi="0" rotWithShape="1">
                  <a:blip r:embed="rId2"/>
                  <a:srcRect/>
                  <a:stretch>
                    <a:fillRect/>
                  </a:stretch>
                </a:blipFill>
                <a:latin typeface="微软雅黑" charset="0"/>
                <a:ea typeface="微软雅黑" charset="0"/>
              </a:rPr>
              <a:t>100ms</a:t>
            </a:r>
            <a:r>
              <a:rPr lang="zh-CN" altLang="zh-CN" sz="2000" dirty="0" smtClean="0">
                <a:blipFill dpi="0" rotWithShape="1">
                  <a:blip r:embed="rId2"/>
                  <a:srcRect/>
                  <a:stretch>
                    <a:fillRect/>
                  </a:stretch>
                </a:blipFill>
                <a:latin typeface="微软雅黑" charset="0"/>
                <a:ea typeface="微软雅黑" charset="0"/>
              </a:rPr>
              <a:t>重新回到原来的输出电压。</a:t>
            </a:r>
            <a:endParaRPr lang="zh-CN" altLang="zh-CN" sz="2000" dirty="0">
              <a:blipFill dpi="0" rotWithShape="1">
                <a:blip r:embed="rId2"/>
                <a:srcRect/>
                <a:stretch>
                  <a:fillRect/>
                </a:stretch>
              </a:blipFill>
              <a:latin typeface="微软雅黑" charset="0"/>
              <a:ea typeface="微软雅黑" charset="0"/>
            </a:endParaRPr>
          </a:p>
        </p:txBody>
      </p:sp>
      <p:sp>
        <p:nvSpPr>
          <p:cNvPr id="4" name="矩形 3"/>
          <p:cNvSpPr/>
          <p:nvPr/>
        </p:nvSpPr>
        <p:spPr>
          <a:xfrm>
            <a:off x="6876194" y="5562132"/>
            <a:ext cx="3953183" cy="707886"/>
          </a:xfrm>
          <a:prstGeom prst="rect">
            <a:avLst/>
          </a:prstGeom>
        </p:spPr>
        <p:txBody>
          <a:bodyPr wrap="square">
            <a:spAutoFit/>
          </a:bodyPr>
          <a:lstStyle/>
          <a:p>
            <a:r>
              <a:rPr lang="zh-CN" altLang="zh-CN" sz="2000" dirty="0">
                <a:blipFill dpi="0" rotWithShape="1">
                  <a:blip r:embed="rId2"/>
                  <a:srcRect/>
                  <a:stretch>
                    <a:fillRect/>
                  </a:stretch>
                </a:blipFill>
                <a:latin typeface="微软雅黑" charset="0"/>
                <a:ea typeface="微软雅黑" charset="0"/>
              </a:rPr>
              <a:t>输出电压启动波形，无超调，调整时间为</a:t>
            </a:r>
            <a:r>
              <a:rPr lang="en-US" altLang="zh-CN" sz="2000" dirty="0">
                <a:blipFill dpi="0" rotWithShape="1">
                  <a:blip r:embed="rId2"/>
                  <a:srcRect/>
                  <a:stretch>
                    <a:fillRect/>
                  </a:stretch>
                </a:blipFill>
                <a:latin typeface="微软雅黑" charset="0"/>
                <a:ea typeface="微软雅黑" charset="0"/>
              </a:rPr>
              <a:t>20ms</a:t>
            </a:r>
            <a:r>
              <a:rPr lang="zh-CN" altLang="zh-CN" sz="2000" dirty="0">
                <a:blipFill dpi="0" rotWithShape="1">
                  <a:blip r:embed="rId2"/>
                  <a:srcRect/>
                  <a:stretch>
                    <a:fillRect/>
                  </a:stretch>
                </a:blipFill>
                <a:latin typeface="微软雅黑" charset="0"/>
                <a:ea typeface="微软雅黑" charset="0"/>
              </a:rPr>
              <a:t>。</a:t>
            </a:r>
            <a:endParaRPr lang="zh-CN" altLang="en-US" sz="2000" dirty="0">
              <a:blipFill dpi="0" rotWithShape="1">
                <a:blip r:embed="rId2"/>
                <a:srcRect/>
                <a:stretch>
                  <a:fillRect/>
                </a:stretch>
              </a:blipFill>
              <a:latin typeface="微软雅黑" charset="0"/>
              <a:ea typeface="微软雅黑" charset="0"/>
            </a:endParaRPr>
          </a:p>
        </p:txBody>
      </p:sp>
    </p:spTree>
    <p:extLst>
      <p:ext uri="{BB962C8B-B14F-4D97-AF65-F5344CB8AC3E}">
        <p14:creationId xmlns:p14="http://schemas.microsoft.com/office/powerpoint/2010/main" val="191723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1</a:t>
            </a:r>
            <a:endParaRPr kumimoji="1" lang="zh-CN" altLang="en-US" sz="5400" b="1" dirty="0">
              <a:solidFill>
                <a:schemeClr val="accent3">
                  <a:lumMod val="20000"/>
                  <a:lumOff val="80000"/>
                </a:schemeClr>
              </a:solidFill>
            </a:endParaRPr>
          </a:p>
        </p:txBody>
      </p:sp>
      <p:grpSp>
        <p:nvGrpSpPr>
          <p:cNvPr id="19" name="组 18"/>
          <p:cNvGrpSpPr/>
          <p:nvPr/>
        </p:nvGrpSpPr>
        <p:grpSpPr>
          <a:xfrm>
            <a:off x="894718" y="829196"/>
            <a:ext cx="5930833" cy="3706770"/>
            <a:chOff x="2032000" y="951517"/>
            <a:chExt cx="8128000" cy="5079999"/>
          </a:xfrm>
        </p:grpSpPr>
        <p:sp>
          <p:nvSpPr>
            <p:cNvPr id="9" name="形状 8"/>
            <p:cNvSpPr/>
            <p:nvPr/>
          </p:nvSpPr>
          <p:spPr>
            <a:xfrm>
              <a:off x="2032000" y="951517"/>
              <a:ext cx="8128000" cy="5079999"/>
            </a:xfrm>
            <a:prstGeom prst="swooshArrow">
              <a:avLst>
                <a:gd name="adj1" fmla="val 25000"/>
                <a:gd name="adj2" fmla="val 30796"/>
              </a:avLst>
            </a:prstGeom>
            <a:solidFill>
              <a:schemeClr val="accent3">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0" name="椭圆 9"/>
            <p:cNvSpPr/>
            <p:nvPr/>
          </p:nvSpPr>
          <p:spPr>
            <a:xfrm>
              <a:off x="2989313" y="4320272"/>
              <a:ext cx="361214" cy="361214"/>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椭圆 11"/>
            <p:cNvSpPr/>
            <p:nvPr/>
          </p:nvSpPr>
          <p:spPr>
            <a:xfrm>
              <a:off x="4794159" y="2878998"/>
              <a:ext cx="652962" cy="652962"/>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椭圆 13"/>
            <p:cNvSpPr/>
            <p:nvPr/>
          </p:nvSpPr>
          <p:spPr>
            <a:xfrm>
              <a:off x="6985603" y="1971384"/>
              <a:ext cx="903034" cy="903034"/>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sp>
        <p:nvSpPr>
          <p:cNvPr id="18" name="矩形 17"/>
          <p:cNvSpPr/>
          <p:nvPr/>
        </p:nvSpPr>
        <p:spPr>
          <a:xfrm>
            <a:off x="8611210" y="2265634"/>
            <a:ext cx="1338828" cy="416461"/>
          </a:xfrm>
          <a:prstGeom prst="rect">
            <a:avLst/>
          </a:prstGeom>
          <a:blipFill>
            <a:blip r:embed="rId2"/>
            <a:stretch>
              <a:fillRect/>
            </a:stretch>
          </a:blipFill>
        </p:spPr>
        <p:txBody>
          <a:bodyPr wrap="none">
            <a:spAutoFit/>
          </a:bodyPr>
          <a:lstStyle/>
          <a:p>
            <a:pPr defTabSz="1219170">
              <a:lnSpc>
                <a:spcPct val="130000"/>
              </a:lnSpc>
              <a:defRPr/>
            </a:pPr>
            <a:r>
              <a:rPr lang="zh-CN" altLang="en-US" b="1" kern="0" dirty="0">
                <a:solidFill>
                  <a:schemeClr val="accent3">
                    <a:lumMod val="20000"/>
                    <a:lumOff val="80000"/>
                  </a:schemeClr>
                </a:solidFill>
                <a:ea typeface="微软雅黑" charset="0"/>
              </a:rPr>
              <a:t>稳态</a:t>
            </a:r>
            <a:r>
              <a:rPr lang="zh-CN" altLang="en-US" b="1" kern="0" dirty="0" smtClean="0">
                <a:solidFill>
                  <a:schemeClr val="accent3">
                    <a:lumMod val="20000"/>
                    <a:lumOff val="80000"/>
                  </a:schemeClr>
                </a:solidFill>
                <a:ea typeface="微软雅黑" charset="0"/>
              </a:rPr>
              <a:t>工作点</a:t>
            </a:r>
            <a:endParaRPr lang="en-US" altLang="zh-CN" b="1" kern="0" dirty="0">
              <a:solidFill>
                <a:schemeClr val="accent3">
                  <a:lumMod val="20000"/>
                  <a:lumOff val="80000"/>
                </a:schemeClr>
              </a:solidFill>
              <a:ea typeface="微软雅黑" charset="0"/>
            </a:endParaRPr>
          </a:p>
        </p:txBody>
      </p:sp>
      <p:sp>
        <p:nvSpPr>
          <p:cNvPr id="23" name="矩形 22"/>
          <p:cNvSpPr/>
          <p:nvPr/>
        </p:nvSpPr>
        <p:spPr>
          <a:xfrm>
            <a:off x="5035837" y="3362699"/>
            <a:ext cx="1107996" cy="416461"/>
          </a:xfrm>
          <a:prstGeom prst="rect">
            <a:avLst/>
          </a:prstGeom>
          <a:blipFill>
            <a:blip r:embed="rId2"/>
            <a:stretch>
              <a:fillRect/>
            </a:stretch>
          </a:blipFill>
        </p:spPr>
        <p:txBody>
          <a:bodyPr wrap="none">
            <a:spAutoFit/>
          </a:bodyPr>
          <a:lstStyle/>
          <a:p>
            <a:pPr defTabSz="1219170">
              <a:lnSpc>
                <a:spcPct val="130000"/>
              </a:lnSpc>
              <a:defRPr/>
            </a:pPr>
            <a:r>
              <a:rPr lang="zh-CN" altLang="en-US" b="1" kern="0" dirty="0">
                <a:solidFill>
                  <a:schemeClr val="accent3">
                    <a:lumMod val="20000"/>
                    <a:lumOff val="80000"/>
                  </a:schemeClr>
                </a:solidFill>
                <a:ea typeface="微软雅黑" charset="0"/>
              </a:rPr>
              <a:t>参数设计</a:t>
            </a:r>
            <a:endParaRPr lang="en-US" altLang="zh-CN" b="1" kern="0" dirty="0">
              <a:solidFill>
                <a:schemeClr val="accent3">
                  <a:lumMod val="20000"/>
                  <a:lumOff val="80000"/>
                </a:schemeClr>
              </a:solidFill>
              <a:ea typeface="微软雅黑" charset="0"/>
            </a:endParaRPr>
          </a:p>
        </p:txBody>
      </p:sp>
      <p:sp>
        <p:nvSpPr>
          <p:cNvPr id="26" name="矩形 25"/>
          <p:cNvSpPr/>
          <p:nvPr/>
        </p:nvSpPr>
        <p:spPr>
          <a:xfrm>
            <a:off x="2154080" y="4547701"/>
            <a:ext cx="877163" cy="416461"/>
          </a:xfrm>
          <a:prstGeom prst="rect">
            <a:avLst/>
          </a:prstGeom>
          <a:blipFill>
            <a:blip r:embed="rId2"/>
            <a:stretch>
              <a:fillRect/>
            </a:stretch>
          </a:blipFill>
        </p:spPr>
        <p:txBody>
          <a:bodyPr wrap="none">
            <a:spAutoFit/>
          </a:bodyPr>
          <a:lstStyle/>
          <a:p>
            <a:pPr defTabSz="1219170">
              <a:lnSpc>
                <a:spcPct val="130000"/>
              </a:lnSpc>
              <a:defRPr/>
            </a:pPr>
            <a:r>
              <a:rPr lang="zh-CN" altLang="en-US" b="1" kern="0" dirty="0">
                <a:solidFill>
                  <a:schemeClr val="accent3">
                    <a:lumMod val="20000"/>
                    <a:lumOff val="80000"/>
                  </a:schemeClr>
                </a:solidFill>
                <a:ea typeface="微软雅黑" charset="0"/>
              </a:rPr>
              <a:t>主电路</a:t>
            </a:r>
            <a:endParaRPr lang="en-US" altLang="zh-CN" b="1" kern="0" dirty="0">
              <a:solidFill>
                <a:schemeClr val="accent3">
                  <a:lumMod val="20000"/>
                  <a:lumOff val="80000"/>
                </a:schemeClr>
              </a:solidFill>
              <a:ea typeface="微软雅黑" charset="0"/>
            </a:endParaRPr>
          </a:p>
        </p:txBody>
      </p:sp>
      <p:cxnSp>
        <p:nvCxnSpPr>
          <p:cNvPr id="28" name="肘形连接符 27"/>
          <p:cNvCxnSpPr>
            <a:stCxn id="14" idx="4"/>
            <a:endCxn id="18" idx="1"/>
          </p:cNvCxnSpPr>
          <p:nvPr/>
        </p:nvCxnSpPr>
        <p:spPr>
          <a:xfrm rot="16200000" flipH="1">
            <a:off x="6604182" y="466837"/>
            <a:ext cx="241568" cy="3772488"/>
          </a:xfrm>
          <a:prstGeom prst="bentConnector2">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2" idx="4"/>
            <a:endCxn id="23" idx="1"/>
          </p:cNvCxnSpPr>
          <p:nvPr/>
        </p:nvCxnSpPr>
        <p:spPr>
          <a:xfrm rot="16200000" flipH="1">
            <a:off x="3662717" y="2197810"/>
            <a:ext cx="858838" cy="1887402"/>
          </a:xfrm>
          <a:prstGeom prst="bentConnector2">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0" idx="4"/>
            <a:endCxn id="26" idx="0"/>
          </p:cNvCxnSpPr>
          <p:nvPr/>
        </p:nvCxnSpPr>
        <p:spPr>
          <a:xfrm rot="16200000" flipH="1">
            <a:off x="1660436" y="3615475"/>
            <a:ext cx="996824" cy="867628"/>
          </a:xfrm>
          <a:prstGeom prst="bentConnector3">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677993" y="571861"/>
            <a:ext cx="3490191" cy="830997"/>
          </a:xfrm>
          <a:prstGeom prst="rect">
            <a:avLst/>
          </a:prstGeom>
          <a:noFill/>
        </p:spPr>
        <p:txBody>
          <a:bodyPr wrap="square" rtlCol="0">
            <a:spAutoFit/>
          </a:bodyPr>
          <a:lstStyle/>
          <a:p>
            <a:pPr lvl="0" defTabSz="609585">
              <a:defRPr/>
            </a:pPr>
            <a:r>
              <a:rPr kumimoji="1" lang="zh-CN" altLang="en-US" sz="4800" b="1" kern="0" dirty="0">
                <a:blipFill dpi="0" rotWithShape="1">
                  <a:blip r:embed="rId2"/>
                  <a:srcRect/>
                  <a:stretch>
                    <a:fillRect/>
                  </a:stretch>
                </a:blipFill>
                <a:ea typeface="微软雅黑" charset="0"/>
              </a:rPr>
              <a:t>主电路设计</a:t>
            </a:r>
          </a:p>
        </p:txBody>
      </p:sp>
    </p:spTree>
    <p:extLst>
      <p:ext uri="{BB962C8B-B14F-4D97-AF65-F5344CB8AC3E}">
        <p14:creationId xmlns:p14="http://schemas.microsoft.com/office/powerpoint/2010/main" val="111978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14505" y="2193871"/>
            <a:ext cx="5478231" cy="1107996"/>
          </a:xfrm>
          <a:prstGeom prst="rect">
            <a:avLst/>
          </a:prstGeom>
          <a:noFill/>
        </p:spPr>
        <p:txBody>
          <a:bodyPr wrap="none" rtlCol="0">
            <a:spAutoFit/>
          </a:bodyPr>
          <a:lstStyle/>
          <a:p>
            <a:pPr algn="ctr"/>
            <a:r>
              <a:rPr kumimoji="1" lang="en-US" altLang="zh-CN" sz="6600" b="1" dirty="0" smtClean="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THANK</a:t>
            </a:r>
            <a:r>
              <a:rPr kumimoji="1" lang="zh-CN" altLang="en-US" sz="6600" b="1" dirty="0" smtClean="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 </a:t>
            </a:r>
            <a:r>
              <a:rPr kumimoji="1" lang="en-US" altLang="zh-CN" sz="6600" b="1" dirty="0" smtClean="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rPr>
              <a:t>YOU</a:t>
            </a:r>
            <a:endParaRPr kumimoji="1" lang="zh-CN" altLang="en-US" sz="6600" b="1" dirty="0">
              <a:blipFill>
                <a:blip r:embed="rId2"/>
                <a:stretch>
                  <a:fillRect/>
                </a:stretch>
              </a:blipFill>
              <a:effectLst>
                <a:innerShdw blurRad="63500" dist="38100" dir="16200000">
                  <a:prstClr val="black">
                    <a:alpha val="50000"/>
                  </a:prstClr>
                </a:innerShdw>
              </a:effectLst>
              <a:latin typeface="Microsoft YaHei" charset="0"/>
              <a:ea typeface="Microsoft YaHei" charset="0"/>
              <a:cs typeface="Microsoft YaHei" charset="0"/>
            </a:endParaRPr>
          </a:p>
        </p:txBody>
      </p:sp>
      <p:sp>
        <p:nvSpPr>
          <p:cNvPr id="8" name="框架 7"/>
          <p:cNvSpPr/>
          <p:nvPr/>
        </p:nvSpPr>
        <p:spPr>
          <a:xfrm>
            <a:off x="3115159" y="2085013"/>
            <a:ext cx="6010824" cy="1325711"/>
          </a:xfrm>
          <a:prstGeom prst="frame">
            <a:avLst>
              <a:gd name="adj1" fmla="val 5486"/>
            </a:avLst>
          </a:prstGeom>
          <a:blipFill dpi="0" rotWithShape="1">
            <a:blip r:embed="rId2"/>
            <a:srcRect/>
            <a:tile tx="0" ty="0" sx="100000" sy="100000" flip="none" algn="tl"/>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 name="文本框 8"/>
          <p:cNvSpPr txBox="1"/>
          <p:nvPr/>
        </p:nvSpPr>
        <p:spPr>
          <a:xfrm>
            <a:off x="4406516" y="4182739"/>
            <a:ext cx="3294202"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charset="2"/>
              <a:buChar char="n"/>
            </a:pPr>
            <a:r>
              <a:rPr lang="zh-CN" altLang="en-US" sz="1600" b="1" dirty="0" smtClean="0">
                <a:solidFill>
                  <a:schemeClr val="tx1">
                    <a:lumMod val="75000"/>
                    <a:lumOff val="25000"/>
                  </a:schemeClr>
                </a:solidFill>
                <a:latin typeface="微软雅黑" charset="0"/>
                <a:ea typeface="微软雅黑" charset="0"/>
              </a:rPr>
              <a:t>指导老师：</a:t>
            </a:r>
            <a:r>
              <a:rPr lang="en-US" altLang="zh-CN" sz="1600" b="1" dirty="0" smtClean="0">
                <a:solidFill>
                  <a:schemeClr val="tx1">
                    <a:lumMod val="75000"/>
                    <a:lumOff val="25000"/>
                  </a:schemeClr>
                </a:solidFill>
                <a:latin typeface="微软雅黑" charset="0"/>
                <a:ea typeface="微软雅黑" charset="0"/>
              </a:rPr>
              <a:t>     </a:t>
            </a:r>
            <a:r>
              <a:rPr lang="zh-CN" altLang="en-US" sz="1600" b="1" dirty="0" smtClean="0">
                <a:solidFill>
                  <a:schemeClr val="tx1">
                    <a:lumMod val="75000"/>
                    <a:lumOff val="25000"/>
                  </a:schemeClr>
                </a:solidFill>
                <a:latin typeface="微软雅黑" charset="0"/>
                <a:ea typeface="微软雅黑" charset="0"/>
              </a:rPr>
              <a:t>沈</a:t>
            </a:r>
            <a:r>
              <a:rPr lang="zh-CN" altLang="en-US" sz="1600" b="1" dirty="0">
                <a:solidFill>
                  <a:schemeClr val="tx1">
                    <a:lumMod val="75000"/>
                    <a:lumOff val="25000"/>
                  </a:schemeClr>
                </a:solidFill>
                <a:latin typeface="微软雅黑" charset="0"/>
                <a:ea typeface="微软雅黑" charset="0"/>
              </a:rPr>
              <a:t>虹</a:t>
            </a:r>
            <a:endParaRPr lang="zh-CN" altLang="en-US" sz="1600" b="1" dirty="0" smtClean="0">
              <a:solidFill>
                <a:schemeClr val="tx1">
                  <a:lumMod val="75000"/>
                  <a:lumOff val="25000"/>
                </a:schemeClr>
              </a:solidFill>
              <a:latin typeface="微软雅黑" charset="0"/>
              <a:ea typeface="微软雅黑" charset="0"/>
            </a:endParaRPr>
          </a:p>
          <a:p>
            <a:pPr marL="285750" indent="-285750" algn="ctr">
              <a:lnSpc>
                <a:spcPct val="150000"/>
              </a:lnSpc>
              <a:buFont typeface="Wingdings" charset="2"/>
              <a:buChar char="n"/>
            </a:pPr>
            <a:r>
              <a:rPr lang="zh-CN" altLang="en-US" sz="1600" b="1" dirty="0" smtClean="0">
                <a:solidFill>
                  <a:schemeClr val="tx1">
                    <a:lumMod val="75000"/>
                    <a:lumOff val="25000"/>
                  </a:schemeClr>
                </a:solidFill>
                <a:latin typeface="微软雅黑" charset="0"/>
                <a:ea typeface="微软雅黑" charset="0"/>
              </a:rPr>
              <a:t>报告人：     杨</a:t>
            </a:r>
            <a:r>
              <a:rPr lang="zh-CN" altLang="en-US" sz="1600" b="1" dirty="0">
                <a:solidFill>
                  <a:schemeClr val="tx1">
                    <a:lumMod val="75000"/>
                    <a:lumOff val="25000"/>
                  </a:schemeClr>
                </a:solidFill>
                <a:latin typeface="微软雅黑" charset="0"/>
                <a:ea typeface="微软雅黑" charset="0"/>
              </a:rPr>
              <a:t>德浩</a:t>
            </a:r>
          </a:p>
        </p:txBody>
      </p:sp>
    </p:spTree>
    <p:extLst>
      <p:ext uri="{BB962C8B-B14F-4D97-AF65-F5344CB8AC3E}">
        <p14:creationId xmlns:p14="http://schemas.microsoft.com/office/powerpoint/2010/main" val="7367333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1</a:t>
            </a:r>
            <a:endParaRPr kumimoji="1" lang="zh-CN" altLang="en-US" sz="5400" b="1" dirty="0">
              <a:solidFill>
                <a:schemeClr val="accent3">
                  <a:lumMod val="20000"/>
                  <a:lumOff val="80000"/>
                </a:schemeClr>
              </a:solidFill>
            </a:endParaRPr>
          </a:p>
        </p:txBody>
      </p:sp>
      <p:sp>
        <p:nvSpPr>
          <p:cNvPr id="4" name="文本框 3"/>
          <p:cNvSpPr txBox="1"/>
          <p:nvPr/>
        </p:nvSpPr>
        <p:spPr>
          <a:xfrm>
            <a:off x="1677993" y="571861"/>
            <a:ext cx="2208208" cy="830997"/>
          </a:xfrm>
          <a:prstGeom prst="rect">
            <a:avLst/>
          </a:prstGeom>
          <a:noFill/>
        </p:spPr>
        <p:txBody>
          <a:bodyPr wrap="squar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zh-CN" altLang="en-US" sz="4800" b="1" kern="0" noProof="0" dirty="0" smtClean="0">
                <a:blipFill dpi="0" rotWithShape="1">
                  <a:blip r:embed="rId2"/>
                  <a:srcRect/>
                  <a:stretch>
                    <a:fillRect/>
                  </a:stretch>
                </a:blipFill>
                <a:ea typeface="微软雅黑" charset="0"/>
              </a:rPr>
              <a:t>主电路</a:t>
            </a:r>
            <a:endParaRPr kumimoji="1" lang="zh-CN" altLang="en-US" sz="4800" b="1" i="0" u="none" strike="noStrike" kern="0" cap="none" spc="0" normalizeH="0" baseline="0" noProof="0" dirty="0" smtClean="0">
              <a:ln>
                <a:noFill/>
              </a:ln>
              <a:blipFill dpi="0" rotWithShape="1">
                <a:blip r:embed="rId2"/>
                <a:srcRect/>
                <a:stretch>
                  <a:fillRect/>
                </a:stretch>
              </a:blipFill>
              <a:uLnTx/>
              <a:uFillTx/>
              <a:ea typeface="微软雅黑" charset="0"/>
            </a:endParaRPr>
          </a:p>
        </p:txBody>
      </p:sp>
      <p:pic>
        <p:nvPicPr>
          <p:cNvPr id="8" name="图片 7"/>
          <p:cNvPicPr/>
          <p:nvPr/>
        </p:nvPicPr>
        <p:blipFill>
          <a:blip r:embed="rId3"/>
          <a:stretch>
            <a:fillRect/>
          </a:stretch>
        </p:blipFill>
        <p:spPr>
          <a:xfrm>
            <a:off x="1677992" y="2417533"/>
            <a:ext cx="8883327" cy="3114587"/>
          </a:xfrm>
          <a:prstGeom prst="rect">
            <a:avLst/>
          </a:prstGeom>
        </p:spPr>
      </p:pic>
    </p:spTree>
    <p:extLst>
      <p:ext uri="{BB962C8B-B14F-4D97-AF65-F5344CB8AC3E}">
        <p14:creationId xmlns:p14="http://schemas.microsoft.com/office/powerpoint/2010/main" val="169488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1</a:t>
            </a:r>
            <a:endParaRPr kumimoji="1" lang="zh-CN" altLang="en-US" sz="5400" b="1" dirty="0">
              <a:solidFill>
                <a:schemeClr val="accent3">
                  <a:lumMod val="20000"/>
                  <a:lumOff val="80000"/>
                </a:schemeClr>
              </a:solidFill>
            </a:endParaRPr>
          </a:p>
        </p:txBody>
      </p:sp>
      <p:sp>
        <p:nvSpPr>
          <p:cNvPr id="7" name="矩形 6"/>
          <p:cNvSpPr/>
          <p:nvPr/>
        </p:nvSpPr>
        <p:spPr>
          <a:xfrm>
            <a:off x="5723855" y="1761924"/>
            <a:ext cx="6073697" cy="3293209"/>
          </a:xfrm>
          <a:prstGeom prst="rect">
            <a:avLst/>
          </a:prstGeom>
        </p:spPr>
        <p:txBody>
          <a:bodyPr wrap="square" numCol="1" spcCol="360000">
            <a:spAutoFit/>
          </a:bodyPr>
          <a:lstStyle/>
          <a:p>
            <a:pPr defTabSz="609585">
              <a:lnSpc>
                <a:spcPct val="130000"/>
              </a:lnSpc>
            </a:pPr>
            <a:r>
              <a:rPr lang="zh-CN" altLang="en-US" sz="2000" dirty="0" smtClean="0">
                <a:blipFill dpi="0" rotWithShape="1">
                  <a:blip r:embed="rId2"/>
                  <a:srcRect/>
                  <a:stretch>
                    <a:fillRect/>
                  </a:stretch>
                </a:blipFill>
                <a:latin typeface="微软雅黑" charset="0"/>
                <a:ea typeface="微软雅黑" charset="0"/>
              </a:rPr>
              <a:t>    由于</a:t>
            </a:r>
            <a:r>
              <a:rPr lang="zh-CN" altLang="en-US" sz="2000" dirty="0">
                <a:blipFill dpi="0" rotWithShape="1">
                  <a:blip r:embed="rId2"/>
                  <a:srcRect/>
                  <a:stretch>
                    <a:fillRect/>
                  </a:stretch>
                </a:blipFill>
                <a:latin typeface="微软雅黑" charset="0"/>
                <a:ea typeface="微软雅黑" charset="0"/>
              </a:rPr>
              <a:t>仅在开关断开期间</a:t>
            </a:r>
            <a:r>
              <a:rPr lang="en-US" altLang="zh-CN" sz="2000" dirty="0" smtClean="0">
                <a:blipFill dpi="0" rotWithShape="1">
                  <a:blip r:embed="rId2"/>
                  <a:srcRect/>
                  <a:stretch>
                    <a:fillRect/>
                  </a:stretch>
                </a:blipFill>
                <a:latin typeface="微软雅黑" charset="0"/>
                <a:ea typeface="微软雅黑" charset="0"/>
              </a:rPr>
              <a:t>t</a:t>
            </a:r>
            <a:r>
              <a:rPr lang="en-US" altLang="zh-CN" sz="2000" baseline="-25000" dirty="0" smtClean="0">
                <a:blipFill dpi="0" rotWithShape="1">
                  <a:blip r:embed="rId2"/>
                  <a:srcRect/>
                  <a:stretch>
                    <a:fillRect/>
                  </a:stretch>
                </a:blipFill>
                <a:latin typeface="微软雅黑" charset="0"/>
                <a:ea typeface="微软雅黑" charset="0"/>
              </a:rPr>
              <a:t>off</a:t>
            </a:r>
            <a:r>
              <a:rPr lang="zh-CN" altLang="en-US" sz="2000" dirty="0" smtClean="0">
                <a:blipFill dpi="0" rotWithShape="1">
                  <a:blip r:embed="rId2"/>
                  <a:srcRect/>
                  <a:stretch>
                    <a:fillRect/>
                  </a:stretch>
                </a:blipFill>
                <a:latin typeface="微软雅黑" charset="0"/>
                <a:ea typeface="微软雅黑" charset="0"/>
              </a:rPr>
              <a:t>的</a:t>
            </a:r>
            <a:r>
              <a:rPr lang="zh-CN" altLang="en-US" sz="2000" dirty="0">
                <a:blipFill dpi="0" rotWithShape="1">
                  <a:blip r:embed="rId2"/>
                  <a:srcRect/>
                  <a:stretch>
                    <a:fillRect/>
                  </a:stretch>
                </a:blipFill>
                <a:latin typeface="微软雅黑" charset="0"/>
                <a:ea typeface="微软雅黑" charset="0"/>
              </a:rPr>
              <a:t>一部分时间存在电感电流，其余时间没有电流，所以必须同时使用二极管导通比</a:t>
            </a:r>
            <a:r>
              <a:rPr lang="en-US" altLang="zh-CN" sz="2000" dirty="0">
                <a:blipFill dpi="0" rotWithShape="1">
                  <a:blip r:embed="rId2"/>
                  <a:srcRect/>
                  <a:stretch>
                    <a:fillRect/>
                  </a:stretch>
                </a:blipFill>
                <a:latin typeface="微软雅黑" charset="0"/>
                <a:ea typeface="微软雅黑" charset="0"/>
              </a:rPr>
              <a:t>D2</a:t>
            </a:r>
            <a:r>
              <a:rPr lang="zh-CN" altLang="en-US" sz="2000" dirty="0">
                <a:blipFill dpi="0" rotWithShape="1">
                  <a:blip r:embed="rId2"/>
                  <a:srcRect/>
                  <a:stretch>
                    <a:fillRect/>
                  </a:stretch>
                </a:blipFill>
                <a:latin typeface="微软雅黑" charset="0"/>
                <a:ea typeface="微软雅黑" charset="0"/>
              </a:rPr>
              <a:t>来描述问题</a:t>
            </a:r>
            <a:r>
              <a:rPr lang="zh-CN" altLang="en-US" sz="2000" dirty="0" smtClean="0">
                <a:blipFill dpi="0" rotWithShape="1">
                  <a:blip r:embed="rId2"/>
                  <a:srcRect/>
                  <a:stretch>
                    <a:fillRect/>
                  </a:stretch>
                </a:blipFill>
                <a:latin typeface="微软雅黑" charset="0"/>
                <a:ea typeface="微软雅黑" charset="0"/>
              </a:rPr>
              <a:t>。</a:t>
            </a:r>
            <a:endParaRPr lang="en-US" altLang="zh-CN" sz="2000" dirty="0" smtClean="0">
              <a:blipFill dpi="0" rotWithShape="1">
                <a:blip r:embed="rId2"/>
                <a:srcRect/>
                <a:stretch>
                  <a:fillRect/>
                </a:stretch>
              </a:blipFill>
              <a:latin typeface="微软雅黑" charset="0"/>
              <a:ea typeface="微软雅黑" charset="0"/>
            </a:endParaRPr>
          </a:p>
          <a:p>
            <a:pPr defTabSz="609585">
              <a:lnSpc>
                <a:spcPct val="130000"/>
              </a:lnSpc>
            </a:pPr>
            <a:r>
              <a:rPr lang="zh-CN" altLang="en-US" sz="2000" dirty="0" smtClean="0">
                <a:blipFill dpi="0" rotWithShape="1">
                  <a:blip r:embed="rId2"/>
                  <a:srcRect/>
                  <a:stretch>
                    <a:fillRect/>
                  </a:stretch>
                </a:blipFill>
                <a:latin typeface="微软雅黑" charset="0"/>
                <a:ea typeface="微软雅黑" charset="0"/>
              </a:rPr>
              <a:t>    根据</a:t>
            </a:r>
            <a:r>
              <a:rPr lang="zh-CN" altLang="en-US" sz="2000" dirty="0">
                <a:blipFill dpi="0" rotWithShape="1">
                  <a:blip r:embed="rId2"/>
                  <a:srcRect/>
                  <a:stretch>
                    <a:fillRect/>
                  </a:stretch>
                </a:blipFill>
                <a:latin typeface="微软雅黑" charset="0"/>
                <a:ea typeface="微软雅黑" charset="0"/>
              </a:rPr>
              <a:t>题目要求我们选定输出电压</a:t>
            </a:r>
            <a:r>
              <a:rPr lang="en-US" altLang="zh-CN" sz="2000" dirty="0">
                <a:blipFill dpi="0" rotWithShape="1">
                  <a:blip r:embed="rId2"/>
                  <a:srcRect/>
                  <a:stretch>
                    <a:fillRect/>
                  </a:stretch>
                </a:blipFill>
                <a:latin typeface="微软雅黑" charset="0"/>
                <a:ea typeface="微软雅黑" charset="0"/>
              </a:rPr>
              <a:t>V</a:t>
            </a:r>
            <a:r>
              <a:rPr lang="en-US" altLang="zh-CN" sz="2000" baseline="-25000" dirty="0">
                <a:blipFill dpi="0" rotWithShape="1">
                  <a:blip r:embed="rId2"/>
                  <a:srcRect/>
                  <a:stretch>
                    <a:fillRect/>
                  </a:stretch>
                </a:blipFill>
                <a:latin typeface="微软雅黑" charset="0"/>
                <a:ea typeface="微软雅黑" charset="0"/>
              </a:rPr>
              <a:t>O</a:t>
            </a:r>
            <a:r>
              <a:rPr lang="en-US" altLang="zh-CN" sz="2000" dirty="0">
                <a:blipFill dpi="0" rotWithShape="1">
                  <a:blip r:embed="rId2"/>
                  <a:srcRect/>
                  <a:stretch>
                    <a:fillRect/>
                  </a:stretch>
                </a:blipFill>
                <a:latin typeface="微软雅黑" charset="0"/>
                <a:ea typeface="微软雅黑" charset="0"/>
              </a:rPr>
              <a:t>=10V</a:t>
            </a:r>
            <a:r>
              <a:rPr lang="zh-CN" altLang="en-US" sz="2000" dirty="0">
                <a:blipFill dpi="0" rotWithShape="1">
                  <a:blip r:embed="rId2"/>
                  <a:srcRect/>
                  <a:stretch>
                    <a:fillRect/>
                  </a:stretch>
                </a:blipFill>
                <a:latin typeface="微软雅黑" charset="0"/>
                <a:ea typeface="微软雅黑" charset="0"/>
              </a:rPr>
              <a:t>，根据实验条件，负载电阻</a:t>
            </a:r>
            <a:r>
              <a:rPr lang="en-US" altLang="zh-CN" sz="2000" dirty="0">
                <a:blipFill dpi="0" rotWithShape="1">
                  <a:blip r:embed="rId2"/>
                  <a:srcRect/>
                  <a:stretch>
                    <a:fillRect/>
                  </a:stretch>
                </a:blipFill>
                <a:latin typeface="微软雅黑" charset="0"/>
                <a:ea typeface="微软雅黑" charset="0"/>
              </a:rPr>
              <a:t>R=20Ω</a:t>
            </a:r>
            <a:r>
              <a:rPr lang="zh-CN" altLang="en-US" sz="2000" dirty="0">
                <a:blipFill dpi="0" rotWithShape="1">
                  <a:blip r:embed="rId2"/>
                  <a:srcRect/>
                  <a:stretch>
                    <a:fillRect/>
                  </a:stretch>
                </a:blipFill>
                <a:latin typeface="微软雅黑" charset="0"/>
                <a:ea typeface="微软雅黑" charset="0"/>
              </a:rPr>
              <a:t>，开关频率</a:t>
            </a:r>
            <a:r>
              <a:rPr lang="en-US" altLang="zh-CN" sz="2000" dirty="0" smtClean="0">
                <a:blipFill dpi="0" rotWithShape="1">
                  <a:blip r:embed="rId2"/>
                  <a:srcRect/>
                  <a:stretch>
                    <a:fillRect/>
                  </a:stretch>
                </a:blipFill>
                <a:latin typeface="微软雅黑" charset="0"/>
                <a:ea typeface="微软雅黑" charset="0"/>
              </a:rPr>
              <a:t>f</a:t>
            </a:r>
            <a:r>
              <a:rPr lang="en-US" altLang="zh-CN" sz="2000" baseline="-25000" dirty="0" smtClean="0">
                <a:blipFill dpi="0" rotWithShape="1">
                  <a:blip r:embed="rId2"/>
                  <a:srcRect/>
                  <a:stretch>
                    <a:fillRect/>
                  </a:stretch>
                </a:blipFill>
                <a:latin typeface="微软雅黑" charset="0"/>
                <a:ea typeface="微软雅黑" charset="0"/>
              </a:rPr>
              <a:t>s</a:t>
            </a:r>
            <a:r>
              <a:rPr lang="en-US" altLang="zh-CN" sz="2000" dirty="0" smtClean="0">
                <a:blipFill dpi="0" rotWithShape="1">
                  <a:blip r:embed="rId2"/>
                  <a:srcRect/>
                  <a:stretch>
                    <a:fillRect/>
                  </a:stretch>
                </a:blipFill>
                <a:latin typeface="微软雅黑" charset="0"/>
                <a:ea typeface="微软雅黑" charset="0"/>
              </a:rPr>
              <a:t>=50kHz</a:t>
            </a:r>
            <a:r>
              <a:rPr lang="zh-CN" altLang="en-US" sz="2000" dirty="0">
                <a:blipFill dpi="0" rotWithShape="1">
                  <a:blip r:embed="rId2"/>
                  <a:srcRect/>
                  <a:stretch>
                    <a:fillRect/>
                  </a:stretch>
                </a:blipFill>
                <a:latin typeface="微软雅黑" charset="0"/>
                <a:ea typeface="微软雅黑" charset="0"/>
              </a:rPr>
              <a:t>。滤波电感</a:t>
            </a:r>
            <a:r>
              <a:rPr lang="en-US" altLang="zh-CN" sz="2000" dirty="0">
                <a:blipFill dpi="0" rotWithShape="1">
                  <a:blip r:embed="rId2"/>
                  <a:srcRect/>
                  <a:stretch>
                    <a:fillRect/>
                  </a:stretch>
                </a:blipFill>
                <a:latin typeface="微软雅黑" charset="0"/>
                <a:ea typeface="微软雅黑" charset="0"/>
              </a:rPr>
              <a:t>L=100</a:t>
            </a:r>
            <a:r>
              <a:rPr lang="el-GR" altLang="zh-CN" sz="2000" dirty="0">
                <a:blipFill dpi="0" rotWithShape="1">
                  <a:blip r:embed="rId2"/>
                  <a:srcRect/>
                  <a:stretch>
                    <a:fillRect/>
                  </a:stretch>
                </a:blipFill>
                <a:latin typeface="微软雅黑" charset="0"/>
                <a:ea typeface="微软雅黑" charset="0"/>
              </a:rPr>
              <a:t>μ</a:t>
            </a:r>
            <a:r>
              <a:rPr lang="en-US" altLang="zh-CN" sz="2000" dirty="0">
                <a:blipFill dpi="0" rotWithShape="1">
                  <a:blip r:embed="rId2"/>
                  <a:srcRect/>
                  <a:stretch>
                    <a:fillRect/>
                  </a:stretch>
                </a:blipFill>
                <a:latin typeface="微软雅黑" charset="0"/>
                <a:ea typeface="微软雅黑" charset="0"/>
              </a:rPr>
              <a:t>H</a:t>
            </a:r>
            <a:r>
              <a:rPr lang="zh-CN" altLang="en-US" sz="2000" dirty="0">
                <a:blipFill dpi="0" rotWithShape="1">
                  <a:blip r:embed="rId2"/>
                  <a:srcRect/>
                  <a:stretch>
                    <a:fillRect/>
                  </a:stretch>
                </a:blipFill>
                <a:latin typeface="微软雅黑" charset="0"/>
                <a:ea typeface="微软雅黑" charset="0"/>
              </a:rPr>
              <a:t>。临界电感</a:t>
            </a:r>
            <a:r>
              <a:rPr lang="en-US" altLang="zh-CN" sz="2000" dirty="0" smtClean="0">
                <a:blipFill dpi="0" rotWithShape="1">
                  <a:blip r:embed="rId2"/>
                  <a:srcRect/>
                  <a:stretch>
                    <a:fillRect/>
                  </a:stretch>
                </a:blipFill>
                <a:latin typeface="微软雅黑" charset="0"/>
                <a:ea typeface="微软雅黑" charset="0"/>
              </a:rPr>
              <a:t>L</a:t>
            </a:r>
            <a:r>
              <a:rPr lang="en-US" altLang="zh-CN" sz="2000" baseline="-25000" dirty="0" smtClean="0">
                <a:blipFill dpi="0" rotWithShape="1">
                  <a:blip r:embed="rId2"/>
                  <a:srcRect/>
                  <a:stretch>
                    <a:fillRect/>
                  </a:stretch>
                </a:blipFill>
                <a:latin typeface="微软雅黑" charset="0"/>
                <a:ea typeface="微软雅黑" charset="0"/>
              </a:rPr>
              <a:t>c</a:t>
            </a:r>
            <a:r>
              <a:rPr lang="en-US" altLang="zh-CN" sz="2000" dirty="0" smtClean="0">
                <a:blipFill dpi="0" rotWithShape="1">
                  <a:blip r:embed="rId2"/>
                  <a:srcRect/>
                  <a:stretch>
                    <a:fillRect/>
                  </a:stretch>
                </a:blipFill>
                <a:latin typeface="微软雅黑" charset="0"/>
                <a:ea typeface="微软雅黑" charset="0"/>
              </a:rPr>
              <a:t>=116.7</a:t>
            </a:r>
            <a:r>
              <a:rPr lang="el-GR" altLang="zh-CN" sz="2000" dirty="0">
                <a:blipFill dpi="0" rotWithShape="1">
                  <a:blip r:embed="rId2"/>
                  <a:srcRect/>
                  <a:stretch>
                    <a:fillRect/>
                  </a:stretch>
                </a:blipFill>
                <a:latin typeface="微软雅黑" charset="0"/>
                <a:ea typeface="微软雅黑" charset="0"/>
              </a:rPr>
              <a:t>μ</a:t>
            </a:r>
            <a:r>
              <a:rPr lang="en-US" altLang="zh-CN" sz="2000" dirty="0">
                <a:blipFill dpi="0" rotWithShape="1">
                  <a:blip r:embed="rId2"/>
                  <a:srcRect/>
                  <a:stretch>
                    <a:fillRect/>
                  </a:stretch>
                </a:blipFill>
                <a:latin typeface="微软雅黑" charset="0"/>
                <a:ea typeface="微软雅黑" charset="0"/>
              </a:rPr>
              <a:t>H&gt;100</a:t>
            </a:r>
            <a:r>
              <a:rPr lang="el-GR" altLang="zh-CN" sz="2000" dirty="0">
                <a:blipFill dpi="0" rotWithShape="1">
                  <a:blip r:embed="rId2"/>
                  <a:srcRect/>
                  <a:stretch>
                    <a:fillRect/>
                  </a:stretch>
                </a:blipFill>
                <a:latin typeface="微软雅黑" charset="0"/>
                <a:ea typeface="微软雅黑" charset="0"/>
              </a:rPr>
              <a:t>μ</a:t>
            </a:r>
            <a:r>
              <a:rPr lang="en-US" altLang="zh-CN" sz="2000" dirty="0">
                <a:blipFill dpi="0" rotWithShape="1">
                  <a:blip r:embed="rId2"/>
                  <a:srcRect/>
                  <a:stretch>
                    <a:fillRect/>
                  </a:stretch>
                </a:blipFill>
                <a:latin typeface="微软雅黑" charset="0"/>
                <a:ea typeface="微软雅黑" charset="0"/>
              </a:rPr>
              <a:t>H</a:t>
            </a:r>
            <a:r>
              <a:rPr lang="zh-CN" altLang="en-US" sz="2000" dirty="0" smtClean="0">
                <a:blipFill dpi="0" rotWithShape="1">
                  <a:blip r:embed="rId2"/>
                  <a:srcRect/>
                  <a:stretch>
                    <a:fillRect/>
                  </a:stretch>
                </a:blipFill>
                <a:latin typeface="微软雅黑" charset="0"/>
                <a:ea typeface="微软雅黑" charset="0"/>
              </a:rPr>
              <a:t>，稳态</a:t>
            </a:r>
            <a:r>
              <a:rPr lang="zh-CN" altLang="en-US" sz="2000" dirty="0">
                <a:blipFill dpi="0" rotWithShape="1">
                  <a:blip r:embed="rId2"/>
                  <a:srcRect/>
                  <a:stretch>
                    <a:fillRect/>
                  </a:stretch>
                </a:blipFill>
                <a:latin typeface="微软雅黑" charset="0"/>
                <a:ea typeface="微软雅黑" charset="0"/>
              </a:rPr>
              <a:t>工作点处于电流断续状态。从而求得系统的标幺时间常数</a:t>
            </a:r>
            <a:r>
              <a:rPr lang="en-US" altLang="zh-CN" sz="2000" dirty="0" smtClean="0">
                <a:blipFill dpi="0" rotWithShape="1">
                  <a:blip r:embed="rId2"/>
                  <a:srcRect/>
                  <a:stretch>
                    <a:fillRect/>
                  </a:stretch>
                </a:blipFill>
                <a:latin typeface="微软雅黑" charset="0"/>
                <a:ea typeface="微软雅黑" charset="0"/>
              </a:rPr>
              <a:t>τ</a:t>
            </a:r>
            <a:r>
              <a:rPr lang="en-US" altLang="zh-CN" sz="2000" baseline="-25000" dirty="0" smtClean="0">
                <a:blipFill dpi="0" rotWithShape="1">
                  <a:blip r:embed="rId2"/>
                  <a:srcRect/>
                  <a:stretch>
                    <a:fillRect/>
                  </a:stretch>
                </a:blipFill>
                <a:latin typeface="微软雅黑" charset="0"/>
                <a:ea typeface="微软雅黑" charset="0"/>
              </a:rPr>
              <a:t>L</a:t>
            </a:r>
            <a:r>
              <a:rPr lang="en-US" altLang="zh-CN" sz="2000" dirty="0" smtClean="0">
                <a:blipFill dpi="0" rotWithShape="1">
                  <a:blip r:embed="rId2"/>
                  <a:srcRect/>
                  <a:stretch>
                    <a:fillRect/>
                  </a:stretch>
                </a:blipFill>
                <a:latin typeface="微软雅黑" charset="0"/>
                <a:ea typeface="微软雅黑" charset="0"/>
              </a:rPr>
              <a:t>=L</a:t>
            </a:r>
            <a:r>
              <a:rPr lang="en-US" altLang="zh-CN" sz="2000" dirty="0">
                <a:blipFill dpi="0" rotWithShape="1">
                  <a:blip r:embed="rId2"/>
                  <a:srcRect/>
                  <a:stretch>
                    <a:fillRect/>
                  </a:stretch>
                </a:blipFill>
                <a:latin typeface="微软雅黑" charset="0"/>
                <a:ea typeface="微软雅黑" charset="0"/>
              </a:rPr>
              <a:t>/(</a:t>
            </a:r>
            <a:r>
              <a:rPr lang="en-US" altLang="zh-CN" sz="2000" dirty="0" smtClean="0">
                <a:blipFill dpi="0" rotWithShape="1">
                  <a:blip r:embed="rId2"/>
                  <a:srcRect/>
                  <a:stretch>
                    <a:fillRect/>
                  </a:stretch>
                </a:blipFill>
                <a:latin typeface="微软雅黑" charset="0"/>
                <a:ea typeface="微软雅黑" charset="0"/>
              </a:rPr>
              <a:t>RT</a:t>
            </a:r>
            <a:r>
              <a:rPr lang="en-US" altLang="zh-CN" sz="2000" baseline="-25000" dirty="0" smtClean="0">
                <a:blipFill dpi="0" rotWithShape="1">
                  <a:blip r:embed="rId2"/>
                  <a:srcRect/>
                  <a:stretch>
                    <a:fillRect/>
                  </a:stretch>
                </a:blipFill>
                <a:latin typeface="微软雅黑" charset="0"/>
                <a:ea typeface="微软雅黑" charset="0"/>
              </a:rPr>
              <a:t>s </a:t>
            </a:r>
            <a:r>
              <a:rPr lang="en-US" altLang="zh-CN" sz="2000" dirty="0">
                <a:blipFill dpi="0" rotWithShape="1">
                  <a:blip r:embed="rId2"/>
                  <a:srcRect/>
                  <a:stretch>
                    <a:fillRect/>
                  </a:stretch>
                </a:blipFill>
                <a:latin typeface="微软雅黑" charset="0"/>
                <a:ea typeface="微软雅黑" charset="0"/>
              </a:rPr>
              <a:t>)=0.25</a:t>
            </a:r>
            <a:r>
              <a:rPr lang="zh-CN" altLang="en-US" sz="2000" dirty="0">
                <a:blipFill dpi="0" rotWithShape="1">
                  <a:blip r:embed="rId2"/>
                  <a:srcRect/>
                  <a:stretch>
                    <a:fillRect/>
                  </a:stretch>
                </a:blipFill>
                <a:latin typeface="微软雅黑" charset="0"/>
                <a:ea typeface="微软雅黑" charset="0"/>
              </a:rPr>
              <a:t>。</a:t>
            </a:r>
          </a:p>
        </p:txBody>
      </p:sp>
      <p:sp>
        <p:nvSpPr>
          <p:cNvPr id="12" name="文本框 11"/>
          <p:cNvSpPr txBox="1"/>
          <p:nvPr/>
        </p:nvSpPr>
        <p:spPr>
          <a:xfrm>
            <a:off x="1677993" y="571861"/>
            <a:ext cx="2772088"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参数设计</a:t>
            </a:r>
            <a:endParaRPr kumimoji="1" lang="zh-CN" altLang="en-US" sz="4000" b="1" kern="0" dirty="0">
              <a:blipFill dpi="0" rotWithShape="1">
                <a:blip r:embed="rId2"/>
                <a:srcRect/>
                <a:stretch>
                  <a:fillRect/>
                </a:stretch>
              </a:blipFill>
              <a:ea typeface="微软雅黑" charset="0"/>
            </a:endParaRPr>
          </a:p>
        </p:txBody>
      </p:sp>
      <p:pic>
        <p:nvPicPr>
          <p:cNvPr id="6" name="图片 5"/>
          <p:cNvPicPr/>
          <p:nvPr/>
        </p:nvPicPr>
        <p:blipFill>
          <a:blip r:embed="rId3"/>
          <a:stretch>
            <a:fillRect/>
          </a:stretch>
        </p:blipFill>
        <p:spPr>
          <a:xfrm>
            <a:off x="384641" y="2309997"/>
            <a:ext cx="5155546" cy="2197065"/>
          </a:xfrm>
          <a:prstGeom prst="rect">
            <a:avLst/>
          </a:prstGeom>
        </p:spPr>
      </p:pic>
    </p:spTree>
    <p:extLst>
      <p:ext uri="{BB962C8B-B14F-4D97-AF65-F5344CB8AC3E}">
        <p14:creationId xmlns:p14="http://schemas.microsoft.com/office/powerpoint/2010/main" val="5805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1</a:t>
            </a:r>
            <a:endParaRPr kumimoji="1" lang="zh-CN" altLang="en-US" sz="5400" b="1" dirty="0">
              <a:solidFill>
                <a:schemeClr val="accent3">
                  <a:lumMod val="20000"/>
                  <a:lumOff val="80000"/>
                </a:schemeClr>
              </a:solidFill>
            </a:endParaRPr>
          </a:p>
        </p:txBody>
      </p:sp>
      <mc:AlternateContent xmlns:mc="http://schemas.openxmlformats.org/markup-compatibility/2006" xmlns:a14="http://schemas.microsoft.com/office/drawing/2010/main">
        <mc:Choice Requires="a14">
          <p:sp>
            <p:nvSpPr>
              <p:cNvPr id="7" name="矩形 6"/>
              <p:cNvSpPr/>
              <p:nvPr/>
            </p:nvSpPr>
            <p:spPr>
              <a:xfrm>
                <a:off x="936488" y="1796983"/>
                <a:ext cx="10606088" cy="4456348"/>
              </a:xfrm>
              <a:prstGeom prst="rect">
                <a:avLst/>
              </a:prstGeom>
            </p:spPr>
            <p:txBody>
              <a:bodyPr wrap="square" numCol="1" spcCol="360000">
                <a:spAutoFit/>
              </a:bodyPr>
              <a:lstStyle/>
              <a:p>
                <a:r>
                  <a:rPr lang="zh-CN" altLang="zh-CN" sz="2000" dirty="0">
                    <a:blipFill dpi="0" rotWithShape="1">
                      <a:blip r:embed="rId2"/>
                      <a:srcRect/>
                      <a:stretch>
                        <a:fillRect/>
                      </a:stretch>
                    </a:blipFill>
                    <a:latin typeface="微软雅黑" charset="0"/>
                    <a:ea typeface="微软雅黑" charset="0"/>
                  </a:rPr>
                  <a:t>在电感电流断续时，变换器的电压增益为</a:t>
                </a:r>
              </a:p>
              <a:p>
                <a:pPr/>
                <a14:m>
                  <m:oMathPara xmlns:m="http://schemas.openxmlformats.org/officeDocument/2006/math">
                    <m:oMathParaPr>
                      <m:jc m:val="centerGroup"/>
                    </m:oMathParaPr>
                    <m:oMath xmlns:m="http://schemas.openxmlformats.org/officeDocument/2006/math">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𝑉</m:t>
                              </m:r>
                            </m:e>
                            <m:sub>
                              <m:r>
                                <a:rPr lang="en-US" altLang="zh-CN" sz="2000">
                                  <a:blipFill dpi="0" rotWithShape="1">
                                    <a:blip r:embed="rId2"/>
                                    <a:srcRect/>
                                    <a:stretch>
                                      <a:fillRect/>
                                    </a:stretch>
                                  </a:blipFill>
                                  <a:latin typeface="Cambria Math" panose="02040503050406030204" pitchFamily="18" charset="0"/>
                                  <a:ea typeface="微软雅黑" charset="0"/>
                                </a:rPr>
                                <m:t>𝑜</m:t>
                              </m:r>
                            </m:sub>
                          </m:sSub>
                        </m:num>
                        <m:den>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𝑉</m:t>
                              </m:r>
                            </m:e>
                            <m:sub>
                              <m:r>
                                <a:rPr lang="en-US" altLang="zh-CN" sz="2000">
                                  <a:blipFill dpi="0" rotWithShape="1">
                                    <a:blip r:embed="rId2"/>
                                    <a:srcRect/>
                                    <a:stretch>
                                      <a:fillRect/>
                                    </a:stretch>
                                  </a:blipFill>
                                  <a:latin typeface="Cambria Math" panose="02040503050406030204" pitchFamily="18" charset="0"/>
                                  <a:ea typeface="微软雅黑" charset="0"/>
                                </a:rPr>
                                <m:t>𝑖</m:t>
                              </m:r>
                            </m:sub>
                          </m:sSub>
                        </m:den>
                      </m:f>
                      <m:r>
                        <a:rPr lang="en-US" altLang="zh-CN" sz="2000">
                          <a:blipFill dpi="0" rotWithShape="1">
                            <a:blip r:embed="rId2"/>
                            <a:srcRect/>
                            <a:stretch>
                              <a:fillRect/>
                            </a:stretch>
                          </a:blipFill>
                          <a:latin typeface="Cambria Math" panose="02040503050406030204" pitchFamily="18" charset="0"/>
                          <a:ea typeface="微软雅黑" charset="0"/>
                        </a:rPr>
                        <m:t>=</m:t>
                      </m:r>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r>
                            <a:rPr lang="en-US" altLang="zh-CN" sz="2000">
                              <a:blipFill dpi="0" rotWithShape="1">
                                <a:blip r:embed="rId2"/>
                                <a:srcRect/>
                                <a:stretch>
                                  <a:fillRect/>
                                </a:stretch>
                              </a:blipFill>
                              <a:latin typeface="Cambria Math" panose="02040503050406030204" pitchFamily="18" charset="0"/>
                              <a:ea typeface="微软雅黑" charset="0"/>
                            </a:rPr>
                            <m:t>2</m:t>
                          </m:r>
                        </m:num>
                        <m:den>
                          <m:r>
                            <a:rPr lang="en-US" altLang="zh-CN" sz="2000">
                              <a:blipFill dpi="0" rotWithShape="1">
                                <a:blip r:embed="rId2"/>
                                <a:srcRect/>
                                <a:stretch>
                                  <a:fillRect/>
                                </a:stretch>
                              </a:blipFill>
                              <a:latin typeface="Cambria Math" panose="02040503050406030204" pitchFamily="18" charset="0"/>
                              <a:ea typeface="微软雅黑" charset="0"/>
                            </a:rPr>
                            <m:t>1+</m:t>
                          </m:r>
                          <m:rad>
                            <m:radPr>
                              <m:degHide m:val="on"/>
                              <m:ctrlPr>
                                <a:rPr lang="zh-CN" altLang="zh-CN" sz="2000" i="1">
                                  <a:blipFill dpi="0" rotWithShape="1">
                                    <a:blip r:embed="rId2"/>
                                    <a:srcRect/>
                                    <a:stretch>
                                      <a:fillRect/>
                                    </a:stretch>
                                  </a:blipFill>
                                  <a:latin typeface="Cambria Math" panose="02040503050406030204" pitchFamily="18" charset="0"/>
                                  <a:ea typeface="微软雅黑" charset="0"/>
                                </a:rPr>
                              </m:ctrlPr>
                            </m:radPr>
                            <m:deg/>
                            <m:e>
                              <m:r>
                                <a:rPr lang="en-US" altLang="zh-CN" sz="2000">
                                  <a:blipFill dpi="0" rotWithShape="1">
                                    <a:blip r:embed="rId2"/>
                                    <a:srcRect/>
                                    <a:stretch>
                                      <a:fillRect/>
                                    </a:stretch>
                                  </a:blipFill>
                                  <a:latin typeface="Cambria Math" panose="02040503050406030204" pitchFamily="18" charset="0"/>
                                  <a:ea typeface="微软雅黑" charset="0"/>
                                </a:rPr>
                                <m:t>1+</m:t>
                              </m:r>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r>
                                    <a:rPr lang="en-US" altLang="zh-CN" sz="2000">
                                      <a:blipFill dpi="0" rotWithShape="1">
                                        <a:blip r:embed="rId2"/>
                                        <a:srcRect/>
                                        <a:stretch>
                                          <a:fillRect/>
                                        </a:stretch>
                                      </a:blipFill>
                                      <a:latin typeface="Cambria Math" panose="02040503050406030204" pitchFamily="18" charset="0"/>
                                      <a:ea typeface="微软雅黑" charset="0"/>
                                    </a:rPr>
                                    <m:t>8</m:t>
                                  </m:r>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𝜏</m:t>
                                      </m:r>
                                    </m:e>
                                    <m:sub>
                                      <m:r>
                                        <a:rPr lang="en-US" altLang="zh-CN" sz="2000">
                                          <a:blipFill dpi="0" rotWithShape="1">
                                            <a:blip r:embed="rId2"/>
                                            <a:srcRect/>
                                            <a:stretch>
                                              <a:fillRect/>
                                            </a:stretch>
                                          </a:blipFill>
                                          <a:latin typeface="Cambria Math" panose="02040503050406030204" pitchFamily="18" charset="0"/>
                                          <a:ea typeface="微软雅黑" charset="0"/>
                                        </a:rPr>
                                        <m:t>𝐿</m:t>
                                      </m:r>
                                    </m:sub>
                                  </m:sSub>
                                </m:num>
                                <m:den>
                                  <m:sSup>
                                    <m:sSupPr>
                                      <m:ctrlPr>
                                        <a:rPr lang="zh-CN" altLang="zh-CN" sz="2000" i="1">
                                          <a:blipFill dpi="0" rotWithShape="1">
                                            <a:blip r:embed="rId2"/>
                                            <a:srcRect/>
                                            <a:stretch>
                                              <a:fillRect/>
                                            </a:stretch>
                                          </a:blipFill>
                                          <a:latin typeface="Cambria Math" panose="02040503050406030204" pitchFamily="18" charset="0"/>
                                          <a:ea typeface="微软雅黑" charset="0"/>
                                        </a:rPr>
                                      </m:ctrlPr>
                                    </m:sSupPr>
                                    <m:e>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𝐷</m:t>
                                          </m:r>
                                        </m:e>
                                        <m:sub>
                                          <m:r>
                                            <a:rPr lang="en-US" altLang="zh-CN" sz="2000">
                                              <a:blipFill dpi="0" rotWithShape="1">
                                                <a:blip r:embed="rId2"/>
                                                <a:srcRect/>
                                                <a:stretch>
                                                  <a:fillRect/>
                                                </a:stretch>
                                              </a:blipFill>
                                              <a:latin typeface="Cambria Math" panose="02040503050406030204" pitchFamily="18" charset="0"/>
                                              <a:ea typeface="微软雅黑" charset="0"/>
                                            </a:rPr>
                                            <m:t>1</m:t>
                                          </m:r>
                                        </m:sub>
                                      </m:sSub>
                                    </m:e>
                                    <m:sup>
                                      <m:r>
                                        <a:rPr lang="en-US" altLang="zh-CN" sz="2000">
                                          <a:blipFill dpi="0" rotWithShape="1">
                                            <a:blip r:embed="rId2"/>
                                            <a:srcRect/>
                                            <a:stretch>
                                              <a:fillRect/>
                                            </a:stretch>
                                          </a:blipFill>
                                          <a:latin typeface="Cambria Math" panose="02040503050406030204" pitchFamily="18" charset="0"/>
                                          <a:ea typeface="微软雅黑" charset="0"/>
                                        </a:rPr>
                                        <m:t>2</m:t>
                                      </m:r>
                                    </m:sup>
                                  </m:sSup>
                                </m:den>
                              </m:f>
                            </m:e>
                          </m:rad>
                        </m:den>
                      </m:f>
                    </m:oMath>
                  </m:oMathPara>
                </a14:m>
                <a:endParaRPr lang="zh-CN" altLang="zh-CN" sz="2000" dirty="0">
                  <a:blipFill dpi="0" rotWithShape="1">
                    <a:blip r:embed="rId2"/>
                    <a:srcRect/>
                    <a:stretch>
                      <a:fillRect/>
                    </a:stretch>
                  </a:blipFill>
                  <a:latin typeface="微软雅黑" charset="0"/>
                  <a:ea typeface="微软雅黑" charset="0"/>
                </a:endParaRPr>
              </a:p>
              <a:p>
                <a:r>
                  <a:rPr lang="zh-CN" altLang="zh-CN" sz="2000" dirty="0">
                    <a:blipFill dpi="0" rotWithShape="1">
                      <a:blip r:embed="rId2"/>
                      <a:srcRect/>
                      <a:stretch>
                        <a:fillRect/>
                      </a:stretch>
                    </a:blipFill>
                    <a:latin typeface="微软雅黑" charset="0"/>
                    <a:ea typeface="微软雅黑" charset="0"/>
                  </a:rPr>
                  <a:t>将</a:t>
                </a:r>
                <a:r>
                  <a:rPr lang="en-US" altLang="zh-CN" sz="2000" dirty="0">
                    <a:blipFill dpi="0" rotWithShape="1">
                      <a:blip r:embed="rId2"/>
                      <a:srcRect/>
                      <a:stretch>
                        <a:fillRect/>
                      </a:stretch>
                    </a:blipFill>
                    <a:latin typeface="微软雅黑" charset="0"/>
                    <a:ea typeface="微软雅黑" charset="0"/>
                  </a:rPr>
                  <a:t>V</a:t>
                </a:r>
                <a:r>
                  <a:rPr lang="en-US" altLang="zh-CN" sz="2000" baseline="-25000" dirty="0">
                    <a:blipFill dpi="0" rotWithShape="1">
                      <a:blip r:embed="rId2"/>
                      <a:srcRect/>
                      <a:stretch>
                        <a:fillRect/>
                      </a:stretch>
                    </a:blipFill>
                    <a:latin typeface="微软雅黑" charset="0"/>
                    <a:ea typeface="微软雅黑" charset="0"/>
                  </a:rPr>
                  <a:t>O</a:t>
                </a:r>
                <a:r>
                  <a:rPr lang="en-US" altLang="zh-CN" sz="2000" dirty="0">
                    <a:blipFill dpi="0" rotWithShape="1">
                      <a:blip r:embed="rId2"/>
                      <a:srcRect/>
                      <a:stretch>
                        <a:fillRect/>
                      </a:stretch>
                    </a:blipFill>
                    <a:latin typeface="微软雅黑" charset="0"/>
                    <a:ea typeface="微软雅黑" charset="0"/>
                  </a:rPr>
                  <a:t>=10V</a:t>
                </a:r>
                <a:r>
                  <a:rPr lang="zh-CN" altLang="zh-CN" sz="2000" dirty="0">
                    <a:blipFill dpi="0" rotWithShape="1">
                      <a:blip r:embed="rId2"/>
                      <a:srcRect/>
                      <a:stretch>
                        <a:fillRect/>
                      </a:stretch>
                    </a:blipFill>
                    <a:latin typeface="微软雅黑" charset="0"/>
                    <a:ea typeface="微软雅黑" charset="0"/>
                  </a:rPr>
                  <a:t>，</a:t>
                </a:r>
                <a:r>
                  <a:rPr lang="en-US" altLang="zh-CN" sz="2000" dirty="0">
                    <a:blipFill dpi="0" rotWithShape="1">
                      <a:blip r:embed="rId2"/>
                      <a:srcRect/>
                      <a:stretch>
                        <a:fillRect/>
                      </a:stretch>
                    </a:blipFill>
                    <a:latin typeface="微软雅黑" charset="0"/>
                    <a:ea typeface="微软雅黑" charset="0"/>
                  </a:rPr>
                  <a:t>V</a:t>
                </a:r>
                <a:r>
                  <a:rPr lang="en-US" altLang="zh-CN" sz="2000" baseline="-25000" dirty="0">
                    <a:blipFill dpi="0" rotWithShape="1">
                      <a:blip r:embed="rId2"/>
                      <a:srcRect/>
                      <a:stretch>
                        <a:fillRect/>
                      </a:stretch>
                    </a:blipFill>
                    <a:latin typeface="微软雅黑" charset="0"/>
                    <a:ea typeface="微软雅黑" charset="0"/>
                  </a:rPr>
                  <a:t>i</a:t>
                </a:r>
                <a:r>
                  <a:rPr lang="en-US" altLang="zh-CN" sz="2000" dirty="0">
                    <a:blipFill dpi="0" rotWithShape="1">
                      <a:blip r:embed="rId2"/>
                      <a:srcRect/>
                      <a:stretch>
                        <a:fillRect/>
                      </a:stretch>
                    </a:blipFill>
                    <a:latin typeface="微软雅黑" charset="0"/>
                    <a:ea typeface="微软雅黑" charset="0"/>
                  </a:rPr>
                  <a:t>=24V</a:t>
                </a:r>
                <a:r>
                  <a:rPr lang="zh-CN" altLang="zh-CN" sz="2000" dirty="0">
                    <a:blipFill dpi="0" rotWithShape="1">
                      <a:blip r:embed="rId2"/>
                      <a:srcRect/>
                      <a:stretch>
                        <a:fillRect/>
                      </a:stretch>
                    </a:blipFill>
                    <a:latin typeface="微软雅黑" charset="0"/>
                    <a:ea typeface="微软雅黑" charset="0"/>
                  </a:rPr>
                  <a:t>带入上式可得开关管导通比</a:t>
                </a:r>
                <a:r>
                  <a:rPr lang="en-US" altLang="zh-CN" sz="2000" dirty="0">
                    <a:blipFill dpi="0" rotWithShape="1">
                      <a:blip r:embed="rId2"/>
                      <a:srcRect/>
                      <a:stretch>
                        <a:fillRect/>
                      </a:stretch>
                    </a:blipFill>
                    <a:latin typeface="微软雅黑" charset="0"/>
                    <a:ea typeface="微软雅黑" charset="0"/>
                  </a:rPr>
                  <a:t>D</a:t>
                </a:r>
                <a:r>
                  <a:rPr lang="en-US" altLang="zh-CN" sz="2000" baseline="-25000" dirty="0">
                    <a:blipFill dpi="0" rotWithShape="1">
                      <a:blip r:embed="rId2"/>
                      <a:srcRect/>
                      <a:stretch>
                        <a:fillRect/>
                      </a:stretch>
                    </a:blipFill>
                    <a:latin typeface="微软雅黑" charset="0"/>
                    <a:ea typeface="微软雅黑" charset="0"/>
                  </a:rPr>
                  <a:t>1</a:t>
                </a:r>
                <a:r>
                  <a:rPr lang="en-US" altLang="zh-CN" sz="2000" dirty="0">
                    <a:blipFill dpi="0" rotWithShape="1">
                      <a:blip r:embed="rId2"/>
                      <a:srcRect/>
                      <a:stretch>
                        <a:fillRect/>
                      </a:stretch>
                    </a:blipFill>
                    <a:latin typeface="微软雅黑" charset="0"/>
                    <a:ea typeface="微软雅黑" charset="0"/>
                  </a:rPr>
                  <a:t>=0.386</a:t>
                </a:r>
                <a:r>
                  <a:rPr lang="zh-CN" altLang="zh-CN" sz="2000" dirty="0">
                    <a:blipFill dpi="0" rotWithShape="1">
                      <a:blip r:embed="rId2"/>
                      <a:srcRect/>
                      <a:stretch>
                        <a:fillRect/>
                      </a:stretch>
                    </a:blipFill>
                    <a:latin typeface="微软雅黑" charset="0"/>
                    <a:ea typeface="微软雅黑" charset="0"/>
                  </a:rPr>
                  <a:t>，题目要求电压纹波</a:t>
                </a:r>
                <a14:m>
                  <m:oMath xmlns:m="http://schemas.openxmlformats.org/officeDocument/2006/math">
                    <m:r>
                      <m:rPr>
                        <m:sty m:val="p"/>
                      </m:rPr>
                      <a:rPr lang="en-US" altLang="zh-CN" sz="2000">
                        <a:blipFill dpi="0" rotWithShape="1">
                          <a:blip r:embed="rId2"/>
                          <a:srcRect/>
                          <a:stretch>
                            <a:fillRect/>
                          </a:stretch>
                        </a:blipFill>
                        <a:latin typeface="Cambria Math" panose="02040503050406030204" pitchFamily="18" charset="0"/>
                        <a:ea typeface="微软雅黑" charset="0"/>
                      </a:rPr>
                      <m:t>γ</m:t>
                    </m:r>
                  </m:oMath>
                </a14:m>
                <a:r>
                  <a:rPr lang="en-US" altLang="zh-CN" sz="2000" dirty="0">
                    <a:blipFill dpi="0" rotWithShape="1">
                      <a:blip r:embed="rId2"/>
                      <a:srcRect/>
                      <a:stretch>
                        <a:fillRect/>
                      </a:stretch>
                    </a:blipFill>
                    <a:latin typeface="微软雅黑" charset="0"/>
                    <a:ea typeface="微软雅黑" charset="0"/>
                  </a:rPr>
                  <a:t>&lt;5%</a:t>
                </a:r>
                <a:r>
                  <a:rPr lang="zh-CN" altLang="zh-CN" sz="2000" dirty="0">
                    <a:blipFill dpi="0" rotWithShape="1">
                      <a:blip r:embed="rId2"/>
                      <a:srcRect/>
                      <a:stretch>
                        <a:fillRect/>
                      </a:stretch>
                    </a:blipFill>
                    <a:latin typeface="微软雅黑" charset="0"/>
                    <a:ea typeface="微软雅黑" charset="0"/>
                  </a:rPr>
                  <a:t>，再根据公式</a:t>
                </a:r>
              </a:p>
              <a:p>
                <a:pPr/>
                <a14:m>
                  <m:oMathPara xmlns:m="http://schemas.openxmlformats.org/officeDocument/2006/math">
                    <m:oMathParaPr>
                      <m:jc m:val="centerGroup"/>
                    </m:oMathParaPr>
                    <m:oMath xmlns:m="http://schemas.openxmlformats.org/officeDocument/2006/math">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𝐷</m:t>
                          </m:r>
                        </m:e>
                        <m:sub>
                          <m:r>
                            <a:rPr lang="en-US" altLang="zh-CN" sz="2000">
                              <a:blipFill dpi="0" rotWithShape="1">
                                <a:blip r:embed="rId2"/>
                                <a:srcRect/>
                                <a:stretch>
                                  <a:fillRect/>
                                </a:stretch>
                              </a:blipFill>
                              <a:latin typeface="Cambria Math" panose="02040503050406030204" pitchFamily="18" charset="0"/>
                              <a:ea typeface="微软雅黑" charset="0"/>
                            </a:rPr>
                            <m:t>2</m:t>
                          </m:r>
                        </m:sub>
                      </m:sSub>
                      <m:r>
                        <a:rPr lang="en-US" altLang="zh-CN" sz="2000">
                          <a:blipFill dpi="0" rotWithShape="1">
                            <a:blip r:embed="rId2"/>
                            <a:srcRect/>
                            <a:stretch>
                              <a:fillRect/>
                            </a:stretch>
                          </a:blipFill>
                          <a:latin typeface="Cambria Math" panose="02040503050406030204" pitchFamily="18" charset="0"/>
                          <a:ea typeface="微软雅黑" charset="0"/>
                        </a:rPr>
                        <m:t>=</m:t>
                      </m:r>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𝐷</m:t>
                              </m:r>
                            </m:e>
                            <m:sub>
                              <m:r>
                                <a:rPr lang="en-US" altLang="zh-CN" sz="2000">
                                  <a:blipFill dpi="0" rotWithShape="1">
                                    <a:blip r:embed="rId2"/>
                                    <a:srcRect/>
                                    <a:stretch>
                                      <a:fillRect/>
                                    </a:stretch>
                                  </a:blipFill>
                                  <a:latin typeface="Cambria Math" panose="02040503050406030204" pitchFamily="18" charset="0"/>
                                  <a:ea typeface="微软雅黑" charset="0"/>
                                </a:rPr>
                                <m:t>1</m:t>
                              </m:r>
                            </m:sub>
                          </m:sSub>
                        </m:num>
                        <m:den>
                          <m:r>
                            <a:rPr lang="en-US" altLang="zh-CN" sz="2000">
                              <a:blipFill dpi="0" rotWithShape="1">
                                <a:blip r:embed="rId2"/>
                                <a:srcRect/>
                                <a:stretch>
                                  <a:fillRect/>
                                </a:stretch>
                              </a:blipFill>
                              <a:latin typeface="Cambria Math" panose="02040503050406030204" pitchFamily="18" charset="0"/>
                              <a:ea typeface="微软雅黑" charset="0"/>
                            </a:rPr>
                            <m:t>2</m:t>
                          </m:r>
                        </m:den>
                      </m:f>
                      <m:d>
                        <m:dPr>
                          <m:ctrlPr>
                            <a:rPr lang="zh-CN" altLang="zh-CN" sz="2000" i="1">
                              <a:blipFill dpi="0" rotWithShape="1">
                                <a:blip r:embed="rId2"/>
                                <a:srcRect/>
                                <a:stretch>
                                  <a:fillRect/>
                                </a:stretch>
                              </a:blipFill>
                              <a:latin typeface="Cambria Math" panose="02040503050406030204" pitchFamily="18" charset="0"/>
                              <a:ea typeface="微软雅黑" charset="0"/>
                            </a:rPr>
                          </m:ctrlPr>
                        </m:dPr>
                        <m:e>
                          <m:rad>
                            <m:radPr>
                              <m:degHide m:val="on"/>
                              <m:ctrlPr>
                                <a:rPr lang="zh-CN" altLang="zh-CN" sz="2000" i="1">
                                  <a:blipFill dpi="0" rotWithShape="1">
                                    <a:blip r:embed="rId2"/>
                                    <a:srcRect/>
                                    <a:stretch>
                                      <a:fillRect/>
                                    </a:stretch>
                                  </a:blipFill>
                                  <a:latin typeface="Cambria Math" panose="02040503050406030204" pitchFamily="18" charset="0"/>
                                  <a:ea typeface="微软雅黑" charset="0"/>
                                </a:rPr>
                              </m:ctrlPr>
                            </m:radPr>
                            <m:deg/>
                            <m:e>
                              <m:r>
                                <a:rPr lang="en-US" altLang="zh-CN" sz="2000">
                                  <a:blipFill dpi="0" rotWithShape="1">
                                    <a:blip r:embed="rId2"/>
                                    <a:srcRect/>
                                    <a:stretch>
                                      <a:fillRect/>
                                    </a:stretch>
                                  </a:blipFill>
                                  <a:latin typeface="Cambria Math" panose="02040503050406030204" pitchFamily="18" charset="0"/>
                                  <a:ea typeface="微软雅黑" charset="0"/>
                                </a:rPr>
                                <m:t>1+</m:t>
                              </m:r>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r>
                                    <a:rPr lang="en-US" altLang="zh-CN" sz="2000">
                                      <a:blipFill dpi="0" rotWithShape="1">
                                        <a:blip r:embed="rId2"/>
                                        <a:srcRect/>
                                        <a:stretch>
                                          <a:fillRect/>
                                        </a:stretch>
                                      </a:blipFill>
                                      <a:latin typeface="Cambria Math" panose="02040503050406030204" pitchFamily="18" charset="0"/>
                                      <a:ea typeface="微软雅黑" charset="0"/>
                                    </a:rPr>
                                    <m:t>8</m:t>
                                  </m:r>
                                  <m:r>
                                    <a:rPr lang="en-US" altLang="zh-CN" sz="2000">
                                      <a:blipFill dpi="0" rotWithShape="1">
                                        <a:blip r:embed="rId2"/>
                                        <a:srcRect/>
                                        <a:stretch>
                                          <a:fillRect/>
                                        </a:stretch>
                                      </a:blipFill>
                                      <a:latin typeface="Cambria Math" panose="02040503050406030204" pitchFamily="18" charset="0"/>
                                      <a:ea typeface="微软雅黑" charset="0"/>
                                    </a:rPr>
                                    <m:t>𝐿</m:t>
                                  </m:r>
                                </m:num>
                                <m:den>
                                  <m:sSup>
                                    <m:sSupPr>
                                      <m:ctrlPr>
                                        <a:rPr lang="zh-CN" altLang="zh-CN" sz="2000" i="1">
                                          <a:blipFill dpi="0" rotWithShape="1">
                                            <a:blip r:embed="rId2"/>
                                            <a:srcRect/>
                                            <a:stretch>
                                              <a:fillRect/>
                                            </a:stretch>
                                          </a:blipFill>
                                          <a:latin typeface="Cambria Math" panose="02040503050406030204" pitchFamily="18" charset="0"/>
                                          <a:ea typeface="微软雅黑" charset="0"/>
                                        </a:rPr>
                                      </m:ctrlPr>
                                    </m:sSupPr>
                                    <m:e>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𝑅</m:t>
                                          </m:r>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𝑇</m:t>
                                              </m:r>
                                            </m:e>
                                            <m:sub>
                                              <m:r>
                                                <a:rPr lang="en-US" altLang="zh-CN" sz="2000">
                                                  <a:blipFill dpi="0" rotWithShape="1">
                                                    <a:blip r:embed="rId2"/>
                                                    <a:srcRect/>
                                                    <a:stretch>
                                                      <a:fillRect/>
                                                    </a:stretch>
                                                  </a:blipFill>
                                                  <a:latin typeface="Cambria Math" panose="02040503050406030204" pitchFamily="18" charset="0"/>
                                                  <a:ea typeface="微软雅黑" charset="0"/>
                                                </a:rPr>
                                                <m:t>𝑠</m:t>
                                              </m:r>
                                            </m:sub>
                                          </m:sSub>
                                          <m:r>
                                            <a:rPr lang="en-US" altLang="zh-CN" sz="2000">
                                              <a:blipFill dpi="0" rotWithShape="1">
                                                <a:blip r:embed="rId2"/>
                                                <a:srcRect/>
                                                <a:stretch>
                                                  <a:fillRect/>
                                                </a:stretch>
                                              </a:blipFill>
                                              <a:latin typeface="Cambria Math" panose="02040503050406030204" pitchFamily="18" charset="0"/>
                                              <a:ea typeface="微软雅黑" charset="0"/>
                                            </a:rPr>
                                            <m:t>𝐷</m:t>
                                          </m:r>
                                        </m:e>
                                        <m:sub>
                                          <m:r>
                                            <a:rPr lang="en-US" altLang="zh-CN" sz="2000">
                                              <a:blipFill dpi="0" rotWithShape="1">
                                                <a:blip r:embed="rId2"/>
                                                <a:srcRect/>
                                                <a:stretch>
                                                  <a:fillRect/>
                                                </a:stretch>
                                              </a:blipFill>
                                              <a:latin typeface="Cambria Math" panose="02040503050406030204" pitchFamily="18" charset="0"/>
                                              <a:ea typeface="微软雅黑" charset="0"/>
                                            </a:rPr>
                                            <m:t>1</m:t>
                                          </m:r>
                                        </m:sub>
                                      </m:sSub>
                                    </m:e>
                                    <m:sup>
                                      <m:r>
                                        <a:rPr lang="en-US" altLang="zh-CN" sz="2000">
                                          <a:blipFill dpi="0" rotWithShape="1">
                                            <a:blip r:embed="rId2"/>
                                            <a:srcRect/>
                                            <a:stretch>
                                              <a:fillRect/>
                                            </a:stretch>
                                          </a:blipFill>
                                          <a:latin typeface="Cambria Math" panose="02040503050406030204" pitchFamily="18" charset="0"/>
                                          <a:ea typeface="微软雅黑" charset="0"/>
                                        </a:rPr>
                                        <m:t>2</m:t>
                                      </m:r>
                                    </m:sup>
                                  </m:sSup>
                                </m:den>
                              </m:f>
                            </m:e>
                          </m:rad>
                          <m:r>
                            <a:rPr lang="en-US" altLang="zh-CN" sz="2000">
                              <a:blipFill dpi="0" rotWithShape="1">
                                <a:blip r:embed="rId2"/>
                                <a:srcRect/>
                                <a:stretch>
                                  <a:fillRect/>
                                </a:stretch>
                              </a:blipFill>
                              <a:latin typeface="Cambria Math" panose="02040503050406030204" pitchFamily="18" charset="0"/>
                              <a:ea typeface="微软雅黑" charset="0"/>
                            </a:rPr>
                            <m:t>−1</m:t>
                          </m:r>
                        </m:e>
                      </m:d>
                    </m:oMath>
                  </m:oMathPara>
                </a14:m>
                <a:endParaRPr lang="zh-CN" altLang="zh-CN" sz="2000" dirty="0">
                  <a:blipFill dpi="0" rotWithShape="1">
                    <a:blip r:embed="rId2"/>
                    <a:srcRect/>
                    <a:stretch>
                      <a:fillRect/>
                    </a:stretch>
                  </a:blipFill>
                  <a:latin typeface="微软雅黑" charset="0"/>
                  <a:ea typeface="微软雅黑" charset="0"/>
                </a:endParaRPr>
              </a:p>
              <a:p>
                <a:pPr algn="ctr"/>
                <a:r>
                  <a:rPr lang="en-US" altLang="zh-CN" sz="2000" dirty="0">
                    <a:blipFill dpi="0" rotWithShape="1">
                      <a:blip r:embed="rId2"/>
                      <a:srcRect/>
                      <a:stretch>
                        <a:fillRect/>
                      </a:stretch>
                    </a:blipFill>
                    <a:latin typeface="微软雅黑" charset="0"/>
                    <a:ea typeface="微软雅黑" charset="0"/>
                  </a:rPr>
                  <a:t>     </a:t>
                </a:r>
                <a14:m>
                  <m:oMath xmlns:m="http://schemas.openxmlformats.org/officeDocument/2006/math">
                    <m:r>
                      <m:rPr>
                        <m:sty m:val="p"/>
                      </m:rPr>
                      <a:rPr lang="en-US" altLang="zh-CN" sz="2000">
                        <a:blipFill dpi="0" rotWithShape="1">
                          <a:blip r:embed="rId2"/>
                          <a:srcRect/>
                          <a:stretch>
                            <a:fillRect/>
                          </a:stretch>
                        </a:blipFill>
                        <a:latin typeface="Cambria Math" panose="02040503050406030204" pitchFamily="18" charset="0"/>
                        <a:ea typeface="微软雅黑" charset="0"/>
                      </a:rPr>
                      <m:t>γ</m:t>
                    </m:r>
                    <m:r>
                      <a:rPr lang="en-US" altLang="zh-CN" sz="2000">
                        <a:blipFill dpi="0" rotWithShape="1">
                          <a:blip r:embed="rId2"/>
                          <a:srcRect/>
                          <a:stretch>
                            <a:fillRect/>
                          </a:stretch>
                        </a:blipFill>
                        <a:latin typeface="Cambria Math" panose="02040503050406030204" pitchFamily="18" charset="0"/>
                        <a:ea typeface="微软雅黑" charset="0"/>
                      </a:rPr>
                      <m:t>=</m:t>
                    </m:r>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d>
                          <m:dPr>
                            <m:ctrlPr>
                              <a:rPr lang="zh-CN" altLang="zh-CN" sz="2000" i="1">
                                <a:blipFill dpi="0" rotWithShape="1">
                                  <a:blip r:embed="rId2"/>
                                  <a:srcRect/>
                                  <a:stretch>
                                    <a:fillRect/>
                                  </a:stretch>
                                </a:blipFill>
                                <a:latin typeface="Cambria Math" panose="02040503050406030204" pitchFamily="18" charset="0"/>
                                <a:ea typeface="微软雅黑" charset="0"/>
                              </a:rPr>
                            </m:ctrlPr>
                          </m:dPr>
                          <m:e>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𝐷</m:t>
                                </m:r>
                              </m:e>
                              <m:sub>
                                <m:r>
                                  <a:rPr lang="en-US" altLang="zh-CN" sz="2000">
                                    <a:blipFill dpi="0" rotWithShape="1">
                                      <a:blip r:embed="rId2"/>
                                      <a:srcRect/>
                                      <a:stretch>
                                        <a:fillRect/>
                                      </a:stretch>
                                    </a:blipFill>
                                    <a:latin typeface="Cambria Math" panose="02040503050406030204" pitchFamily="18" charset="0"/>
                                    <a:ea typeface="微软雅黑" charset="0"/>
                                  </a:rPr>
                                  <m:t>1</m:t>
                                </m:r>
                              </m:sub>
                            </m:sSub>
                            <m:r>
                              <a:rPr lang="en-US" altLang="zh-CN" sz="2000">
                                <a:blipFill dpi="0" rotWithShape="1">
                                  <a:blip r:embed="rId2"/>
                                  <a:srcRect/>
                                  <a:stretch>
                                    <a:fillRect/>
                                  </a:stretch>
                                </a:blipFill>
                                <a:latin typeface="Cambria Math" panose="02040503050406030204" pitchFamily="18" charset="0"/>
                                <a:ea typeface="微软雅黑" charset="0"/>
                              </a:rPr>
                              <m:t>+</m:t>
                            </m:r>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𝐷</m:t>
                                </m:r>
                              </m:e>
                              <m:sub>
                                <m:r>
                                  <a:rPr lang="en-US" altLang="zh-CN" sz="2000">
                                    <a:blipFill dpi="0" rotWithShape="1">
                                      <a:blip r:embed="rId2"/>
                                      <a:srcRect/>
                                      <a:stretch>
                                        <a:fillRect/>
                                      </a:stretch>
                                    </a:blipFill>
                                    <a:latin typeface="Cambria Math" panose="02040503050406030204" pitchFamily="18" charset="0"/>
                                    <a:ea typeface="微软雅黑" charset="0"/>
                                  </a:rPr>
                                  <m:t>2</m:t>
                                </m:r>
                              </m:sub>
                            </m:sSub>
                          </m:e>
                        </m:d>
                      </m:num>
                      <m:den>
                        <m:r>
                          <a:rPr lang="en-US" altLang="zh-CN" sz="2000">
                            <a:blipFill dpi="0" rotWithShape="1">
                              <a:blip r:embed="rId2"/>
                              <a:srcRect/>
                              <a:stretch>
                                <a:fillRect/>
                              </a:stretch>
                            </a:blipFill>
                            <a:latin typeface="Cambria Math" panose="02040503050406030204" pitchFamily="18" charset="0"/>
                            <a:ea typeface="微软雅黑" charset="0"/>
                          </a:rPr>
                          <m:t>2</m:t>
                        </m:r>
                        <m:r>
                          <a:rPr lang="en-US" altLang="zh-CN" sz="2000">
                            <a:blipFill dpi="0" rotWithShape="1">
                              <a:blip r:embed="rId2"/>
                              <a:srcRect/>
                              <a:stretch>
                                <a:fillRect/>
                              </a:stretch>
                            </a:blipFill>
                            <a:latin typeface="Cambria Math" panose="02040503050406030204" pitchFamily="18" charset="0"/>
                            <a:ea typeface="微软雅黑" charset="0"/>
                          </a:rPr>
                          <m:t>𝑅𝐶</m:t>
                        </m:r>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𝑓</m:t>
                            </m:r>
                          </m:e>
                          <m:sub>
                            <m:r>
                              <a:rPr lang="en-US" altLang="zh-CN" sz="2000">
                                <a:blipFill dpi="0" rotWithShape="1">
                                  <a:blip r:embed="rId2"/>
                                  <a:srcRect/>
                                  <a:stretch>
                                    <a:fillRect/>
                                  </a:stretch>
                                </a:blipFill>
                                <a:latin typeface="Cambria Math" panose="02040503050406030204" pitchFamily="18" charset="0"/>
                                <a:ea typeface="微软雅黑" charset="0"/>
                              </a:rPr>
                              <m:t>𝑠</m:t>
                            </m:r>
                          </m:sub>
                        </m:sSub>
                      </m:den>
                    </m:f>
                    <m:d>
                      <m:dPr>
                        <m:ctrlPr>
                          <a:rPr lang="zh-CN" altLang="zh-CN" sz="2000" i="1">
                            <a:blipFill dpi="0" rotWithShape="1">
                              <a:blip r:embed="rId2"/>
                              <a:srcRect/>
                              <a:stretch>
                                <a:fillRect/>
                              </a:stretch>
                            </a:blipFill>
                            <a:latin typeface="Cambria Math" panose="02040503050406030204" pitchFamily="18" charset="0"/>
                            <a:ea typeface="微软雅黑" charset="0"/>
                          </a:rPr>
                        </m:ctrlPr>
                      </m:dPr>
                      <m:e>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𝐷</m:t>
                                </m:r>
                              </m:e>
                              <m:sub>
                                <m:r>
                                  <a:rPr lang="en-US" altLang="zh-CN" sz="2000">
                                    <a:blipFill dpi="0" rotWithShape="1">
                                      <a:blip r:embed="rId2"/>
                                      <a:srcRect/>
                                      <a:stretch>
                                        <a:fillRect/>
                                      </a:stretch>
                                    </a:blipFill>
                                    <a:latin typeface="Cambria Math" panose="02040503050406030204" pitchFamily="18" charset="0"/>
                                    <a:ea typeface="微软雅黑" charset="0"/>
                                  </a:rPr>
                                  <m:t>2</m:t>
                                </m:r>
                              </m:sub>
                            </m:sSub>
                          </m:num>
                          <m:den>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𝜏</m:t>
                                </m:r>
                              </m:e>
                              <m:sub>
                                <m:r>
                                  <a:rPr lang="en-US" altLang="zh-CN" sz="2000">
                                    <a:blipFill dpi="0" rotWithShape="1">
                                      <a:blip r:embed="rId2"/>
                                      <a:srcRect/>
                                      <a:stretch>
                                        <a:fillRect/>
                                      </a:stretch>
                                    </a:blipFill>
                                    <a:latin typeface="Cambria Math" panose="02040503050406030204" pitchFamily="18" charset="0"/>
                                    <a:ea typeface="微软雅黑" charset="0"/>
                                  </a:rPr>
                                  <m:t>𝐿</m:t>
                                </m:r>
                              </m:sub>
                            </m:sSub>
                          </m:den>
                        </m:f>
                        <m:r>
                          <a:rPr lang="en-US" altLang="zh-CN" sz="2000">
                            <a:blipFill dpi="0" rotWithShape="1">
                              <a:blip r:embed="rId2"/>
                              <a:srcRect/>
                              <a:stretch>
                                <a:fillRect/>
                              </a:stretch>
                            </a:blipFill>
                            <a:latin typeface="Cambria Math" panose="02040503050406030204" pitchFamily="18" charset="0"/>
                            <a:ea typeface="微软雅黑" charset="0"/>
                          </a:rPr>
                          <m:t>+</m:t>
                        </m:r>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𝜏</m:t>
                                </m:r>
                              </m:e>
                              <m:sub>
                                <m:r>
                                  <a:rPr lang="en-US" altLang="zh-CN" sz="2000">
                                    <a:blipFill dpi="0" rotWithShape="1">
                                      <a:blip r:embed="rId2"/>
                                      <a:srcRect/>
                                      <a:stretch>
                                        <a:fillRect/>
                                      </a:stretch>
                                    </a:blipFill>
                                    <a:latin typeface="Cambria Math" panose="02040503050406030204" pitchFamily="18" charset="0"/>
                                    <a:ea typeface="微软雅黑" charset="0"/>
                                  </a:rPr>
                                  <m:t>𝐿</m:t>
                                </m:r>
                              </m:sub>
                            </m:sSub>
                          </m:num>
                          <m:den>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𝐷</m:t>
                                </m:r>
                              </m:e>
                              <m:sub>
                                <m:r>
                                  <a:rPr lang="en-US" altLang="zh-CN" sz="2000">
                                    <a:blipFill dpi="0" rotWithShape="1">
                                      <a:blip r:embed="rId2"/>
                                      <a:srcRect/>
                                      <a:stretch>
                                        <a:fillRect/>
                                      </a:stretch>
                                    </a:blipFill>
                                    <a:latin typeface="Cambria Math" panose="02040503050406030204" pitchFamily="18" charset="0"/>
                                    <a:ea typeface="微软雅黑" charset="0"/>
                                  </a:rPr>
                                  <m:t>2</m:t>
                                </m:r>
                              </m:sub>
                            </m:sSub>
                          </m:den>
                        </m:f>
                        <m:r>
                          <a:rPr lang="zh-CN" altLang="en-US" sz="2000">
                            <a:blipFill dpi="0" rotWithShape="1">
                              <a:blip r:embed="rId2"/>
                              <a:srcRect/>
                              <a:stretch>
                                <a:fillRect/>
                              </a:stretch>
                            </a:blipFill>
                            <a:latin typeface="Cambria Math" panose="02040503050406030204" pitchFamily="18" charset="0"/>
                            <a:ea typeface="微软雅黑" charset="0"/>
                          </a:rPr>
                          <m:t>−−</m:t>
                        </m:r>
                        <m:r>
                          <a:rPr lang="en-US" altLang="zh-CN" sz="2000">
                            <a:blipFill dpi="0" rotWithShape="1">
                              <a:blip r:embed="rId2"/>
                              <a:srcRect/>
                              <a:stretch>
                                <a:fillRect/>
                              </a:stretch>
                            </a:blipFill>
                            <a:latin typeface="Cambria Math" panose="02040503050406030204" pitchFamily="18" charset="0"/>
                            <a:ea typeface="微软雅黑" charset="0"/>
                          </a:rPr>
                          <m:t>2</m:t>
                        </m:r>
                      </m:e>
                    </m:d>
                  </m:oMath>
                </a14:m>
                <a:r>
                  <a:rPr lang="en-US" altLang="zh-CN" sz="2000" dirty="0">
                    <a:blipFill dpi="0" rotWithShape="1">
                      <a:blip r:embed="rId2"/>
                      <a:srcRect/>
                      <a:stretch>
                        <a:fillRect/>
                      </a:stretch>
                    </a:blipFill>
                    <a:latin typeface="微软雅黑" charset="0"/>
                    <a:ea typeface="微软雅黑" charset="0"/>
                  </a:rPr>
                  <a:t>&lt;5%</a:t>
                </a:r>
                <a:endParaRPr lang="zh-CN" altLang="zh-CN" sz="2000" dirty="0">
                  <a:blipFill dpi="0" rotWithShape="1">
                    <a:blip r:embed="rId2"/>
                    <a:srcRect/>
                    <a:stretch>
                      <a:fillRect/>
                    </a:stretch>
                  </a:blipFill>
                  <a:latin typeface="微软雅黑" charset="0"/>
                  <a:ea typeface="微软雅黑" charset="0"/>
                </a:endParaRPr>
              </a:p>
              <a:p>
                <a:r>
                  <a:rPr lang="zh-CN" altLang="zh-CN" sz="2000" dirty="0">
                    <a:blipFill dpi="0" rotWithShape="1">
                      <a:blip r:embed="rId2"/>
                      <a:srcRect/>
                      <a:stretch>
                        <a:fillRect/>
                      </a:stretch>
                    </a:blipFill>
                    <a:latin typeface="微软雅黑" charset="0"/>
                    <a:ea typeface="微软雅黑" charset="0"/>
                  </a:rPr>
                  <a:t>可得</a:t>
                </a:r>
                <a14:m>
                  <m:oMath xmlns:m="http://schemas.openxmlformats.org/officeDocument/2006/math">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𝐷</m:t>
                        </m:r>
                      </m:e>
                      <m:sub>
                        <m:r>
                          <a:rPr lang="en-US" altLang="zh-CN" sz="2000">
                            <a:blipFill dpi="0" rotWithShape="1">
                              <a:blip r:embed="rId2"/>
                              <a:srcRect/>
                              <a:stretch>
                                <a:fillRect/>
                              </a:stretch>
                            </a:blipFill>
                            <a:latin typeface="Cambria Math" panose="02040503050406030204" pitchFamily="18" charset="0"/>
                            <a:ea typeface="微软雅黑" charset="0"/>
                          </a:rPr>
                          <m:t>2</m:t>
                        </m:r>
                      </m:sub>
                    </m:sSub>
                  </m:oMath>
                </a14:m>
                <a:r>
                  <a:rPr lang="en-US" altLang="zh-CN" sz="2000" dirty="0">
                    <a:blipFill dpi="0" rotWithShape="1">
                      <a:blip r:embed="rId2"/>
                      <a:srcRect/>
                      <a:stretch>
                        <a:fillRect/>
                      </a:stretch>
                    </a:blipFill>
                    <a:latin typeface="微软雅黑" charset="0"/>
                    <a:ea typeface="微软雅黑" charset="0"/>
                  </a:rPr>
                  <a:t>=0.54</a:t>
                </a:r>
                <a:r>
                  <a:rPr lang="zh-CN" altLang="zh-CN" sz="2000" dirty="0">
                    <a:blipFill dpi="0" rotWithShape="1">
                      <a:blip r:embed="rId2"/>
                      <a:srcRect/>
                      <a:stretch>
                        <a:fillRect/>
                      </a:stretch>
                    </a:blipFill>
                    <a:latin typeface="微软雅黑" charset="0"/>
                    <a:ea typeface="微软雅黑" charset="0"/>
                  </a:rPr>
                  <a:t>，</a:t>
                </a:r>
                <a:r>
                  <a:rPr lang="en-US" altLang="zh-CN" sz="2000" dirty="0" smtClean="0">
                    <a:blipFill dpi="0" rotWithShape="1">
                      <a:blip r:embed="rId2"/>
                      <a:srcRect/>
                      <a:stretch>
                        <a:fillRect/>
                      </a:stretch>
                    </a:blipFill>
                    <a:latin typeface="微软雅黑" charset="0"/>
                    <a:ea typeface="微软雅黑" charset="0"/>
                  </a:rPr>
                  <a:t>C=10</a:t>
                </a:r>
                <a:r>
                  <a:rPr lang="zh-CN" altLang="zh-CN" sz="2000" dirty="0">
                    <a:blipFill dpi="0" rotWithShape="1">
                      <a:blip r:embed="rId2"/>
                      <a:srcRect/>
                      <a:stretch>
                        <a:fillRect/>
                      </a:stretch>
                    </a:blipFill>
                    <a:latin typeface="微软雅黑" charset="0"/>
                    <a:ea typeface="微软雅黑" charset="0"/>
                  </a:rPr>
                  <a:t>μ</a:t>
                </a:r>
                <a:r>
                  <a:rPr lang="en-US" altLang="zh-CN" sz="2000" dirty="0">
                    <a:blipFill dpi="0" rotWithShape="1">
                      <a:blip r:embed="rId2"/>
                      <a:srcRect/>
                      <a:stretch>
                        <a:fillRect/>
                      </a:stretch>
                    </a:blipFill>
                    <a:latin typeface="微软雅黑" charset="0"/>
                    <a:ea typeface="微软雅黑" charset="0"/>
                  </a:rPr>
                  <a:t>f</a:t>
                </a:r>
                <a:r>
                  <a:rPr lang="zh-CN" altLang="zh-CN" sz="2000" dirty="0">
                    <a:blipFill dpi="0" rotWithShape="1">
                      <a:blip r:embed="rId2"/>
                      <a:srcRect/>
                      <a:stretch>
                        <a:fillRect/>
                      </a:stretch>
                    </a:blipFill>
                    <a:latin typeface="微软雅黑" charset="0"/>
                    <a:ea typeface="微软雅黑" charset="0"/>
                  </a:rPr>
                  <a:t>。</a:t>
                </a:r>
              </a:p>
              <a:p>
                <a:pPr defTabSz="609585">
                  <a:lnSpc>
                    <a:spcPct val="130000"/>
                  </a:lnSpc>
                </a:pPr>
                <a:endParaRPr lang="zh-CN" altLang="en-US" sz="2000" dirty="0">
                  <a:blipFill dpi="0" rotWithShape="1">
                    <a:blip r:embed="rId2"/>
                    <a:srcRect/>
                    <a:stretch>
                      <a:fillRect/>
                    </a:stretch>
                  </a:blipFill>
                  <a:latin typeface="微软雅黑" charset="0"/>
                  <a:ea typeface="微软雅黑"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936488" y="1796983"/>
                <a:ext cx="10606088" cy="4456348"/>
              </a:xfrm>
              <a:prstGeom prst="rect">
                <a:avLst/>
              </a:prstGeom>
              <a:blipFill>
                <a:blip r:embed="rId3"/>
                <a:stretch>
                  <a:fillRect/>
                </a:stretch>
              </a:blipFill>
            </p:spPr>
            <p:txBody>
              <a:bodyPr/>
              <a:lstStyle/>
              <a:p>
                <a:r>
                  <a:rPr lang="zh-CN" altLang="en-US">
                    <a:noFill/>
                  </a:rPr>
                  <a:t> </a:t>
                </a:r>
              </a:p>
            </p:txBody>
          </p:sp>
        </mc:Fallback>
      </mc:AlternateContent>
      <p:sp>
        <p:nvSpPr>
          <p:cNvPr id="12" name="文本框 11"/>
          <p:cNvSpPr txBox="1"/>
          <p:nvPr/>
        </p:nvSpPr>
        <p:spPr>
          <a:xfrm>
            <a:off x="1677993" y="571861"/>
            <a:ext cx="2772088"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参数设计</a:t>
            </a:r>
            <a:endParaRPr kumimoji="1" lang="zh-CN" altLang="en-US" sz="4000" b="1" kern="0" dirty="0">
              <a:blipFill dpi="0" rotWithShape="1">
                <a:blip r:embed="rId2"/>
                <a:srcRect/>
                <a:stretch>
                  <a:fillRect/>
                </a:stretch>
              </a:blipFill>
              <a:ea typeface="微软雅黑" charset="0"/>
            </a:endParaRPr>
          </a:p>
        </p:txBody>
      </p:sp>
    </p:spTree>
    <p:extLst>
      <p:ext uri="{BB962C8B-B14F-4D97-AF65-F5344CB8AC3E}">
        <p14:creationId xmlns:p14="http://schemas.microsoft.com/office/powerpoint/2010/main" val="375329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1</a:t>
            </a:r>
            <a:endParaRPr kumimoji="1" lang="zh-CN" altLang="en-US" sz="5400" b="1" dirty="0">
              <a:solidFill>
                <a:schemeClr val="accent3">
                  <a:lumMod val="20000"/>
                  <a:lumOff val="80000"/>
                </a:schemeClr>
              </a:solidFill>
            </a:endParaRPr>
          </a:p>
        </p:txBody>
      </p:sp>
      <p:sp>
        <p:nvSpPr>
          <p:cNvPr id="12" name="文本框 11"/>
          <p:cNvSpPr txBox="1"/>
          <p:nvPr/>
        </p:nvSpPr>
        <p:spPr>
          <a:xfrm>
            <a:off x="1677992" y="571861"/>
            <a:ext cx="3366973" cy="830997"/>
          </a:xfrm>
          <a:prstGeom prst="rect">
            <a:avLst/>
          </a:prstGeom>
          <a:noFill/>
        </p:spPr>
        <p:txBody>
          <a:bodyPr wrap="square" rtlCol="0">
            <a:spAutoFit/>
          </a:bodyPr>
          <a:lstStyle/>
          <a:p>
            <a:pPr lvl="0" defTabSz="609585">
              <a:defRPr/>
            </a:pPr>
            <a:r>
              <a:rPr kumimoji="1" lang="zh-CN" altLang="en-US" sz="4800" b="1" kern="0" dirty="0">
                <a:blipFill dpi="0" rotWithShape="1">
                  <a:blip r:embed="rId2"/>
                  <a:srcRect/>
                  <a:stretch>
                    <a:fillRect/>
                  </a:stretch>
                </a:blipFill>
                <a:ea typeface="微软雅黑" charset="0"/>
              </a:rPr>
              <a:t>稳态工作点</a:t>
            </a:r>
            <a:endParaRPr kumimoji="1" lang="zh-CN" altLang="en-US" sz="4000" b="1" kern="0" dirty="0">
              <a:blipFill dpi="0" rotWithShape="1">
                <a:blip r:embed="rId2"/>
                <a:srcRect/>
                <a:stretch>
                  <a:fillRect/>
                </a:stretch>
              </a:blipFill>
              <a:ea typeface="微软雅黑" charset="0"/>
            </a:endParaRPr>
          </a:p>
        </p:txBody>
      </p:sp>
      <p:sp>
        <p:nvSpPr>
          <p:cNvPr id="8" name="矩形 7"/>
          <p:cNvSpPr/>
          <p:nvPr/>
        </p:nvSpPr>
        <p:spPr>
          <a:xfrm>
            <a:off x="936488" y="1796983"/>
            <a:ext cx="10606088" cy="2339102"/>
          </a:xfrm>
          <a:prstGeom prst="rect">
            <a:avLst/>
          </a:prstGeom>
        </p:spPr>
        <p:txBody>
          <a:bodyPr wrap="square" numCol="1" spcCol="360000">
            <a:spAutoFit/>
          </a:bodyPr>
          <a:lstStyle/>
          <a:p>
            <a:r>
              <a:rPr lang="zh-CN" altLang="en-US" sz="2000" dirty="0">
                <a:blipFill dpi="0" rotWithShape="1">
                  <a:blip r:embed="rId2"/>
                  <a:srcRect/>
                  <a:stretch>
                    <a:fillRect/>
                  </a:stretch>
                </a:blipFill>
                <a:latin typeface="微软雅黑" charset="0"/>
                <a:ea typeface="微软雅黑" charset="0"/>
              </a:rPr>
              <a:t>从上文我们选取的滤波器结构，我们已知</a:t>
            </a:r>
          </a:p>
          <a:p>
            <a:r>
              <a:rPr lang="zh-CN" altLang="en-US" sz="2000" dirty="0">
                <a:blipFill dpi="0" rotWithShape="1">
                  <a:blip r:embed="rId2"/>
                  <a:srcRect/>
                  <a:stretch>
                    <a:fillRect/>
                  </a:stretch>
                </a:blipFill>
                <a:latin typeface="微软雅黑" charset="0"/>
                <a:ea typeface="微软雅黑" charset="0"/>
              </a:rPr>
              <a:t>输入电压</a:t>
            </a:r>
            <a:r>
              <a:rPr lang="en-US" altLang="zh-CN" sz="2000" dirty="0">
                <a:blipFill dpi="0" rotWithShape="1">
                  <a:blip r:embed="rId2"/>
                  <a:srcRect/>
                  <a:stretch>
                    <a:fillRect/>
                  </a:stretch>
                </a:blipFill>
                <a:latin typeface="微软雅黑" charset="0"/>
                <a:ea typeface="微软雅黑" charset="0"/>
              </a:rPr>
              <a:t>V</a:t>
            </a:r>
            <a:r>
              <a:rPr lang="en-US" altLang="zh-CN" sz="2000" baseline="-25000" dirty="0">
                <a:blipFill dpi="0" rotWithShape="1">
                  <a:blip r:embed="rId2"/>
                  <a:srcRect/>
                  <a:stretch>
                    <a:fillRect/>
                  </a:stretch>
                </a:blipFill>
                <a:latin typeface="微软雅黑" charset="0"/>
                <a:ea typeface="微软雅黑" charset="0"/>
              </a:rPr>
              <a:t>i</a:t>
            </a:r>
            <a:r>
              <a:rPr lang="en-US" altLang="zh-CN" sz="2000" dirty="0">
                <a:blipFill dpi="0" rotWithShape="1">
                  <a:blip r:embed="rId2"/>
                  <a:srcRect/>
                  <a:stretch>
                    <a:fillRect/>
                  </a:stretch>
                </a:blipFill>
                <a:latin typeface="微软雅黑" charset="0"/>
                <a:ea typeface="微软雅黑" charset="0"/>
              </a:rPr>
              <a:t>=24V</a:t>
            </a:r>
          </a:p>
          <a:p>
            <a:r>
              <a:rPr lang="zh-CN" altLang="en-US" sz="2000" dirty="0">
                <a:blipFill dpi="0" rotWithShape="1">
                  <a:blip r:embed="rId2"/>
                  <a:srcRect/>
                  <a:stretch>
                    <a:fillRect/>
                  </a:stretch>
                </a:blipFill>
                <a:latin typeface="微软雅黑" charset="0"/>
                <a:ea typeface="微软雅黑" charset="0"/>
              </a:rPr>
              <a:t>输出电压</a:t>
            </a:r>
            <a:r>
              <a:rPr lang="en-US" altLang="zh-CN" sz="2000" dirty="0">
                <a:blipFill dpi="0" rotWithShape="1">
                  <a:blip r:embed="rId2"/>
                  <a:srcRect/>
                  <a:stretch>
                    <a:fillRect/>
                  </a:stretch>
                </a:blipFill>
                <a:latin typeface="微软雅黑" charset="0"/>
                <a:ea typeface="微软雅黑" charset="0"/>
              </a:rPr>
              <a:t>V</a:t>
            </a:r>
            <a:r>
              <a:rPr lang="en-US" altLang="zh-CN" sz="2000" baseline="-25000" dirty="0">
                <a:blipFill dpi="0" rotWithShape="1">
                  <a:blip r:embed="rId2"/>
                  <a:srcRect/>
                  <a:stretch>
                    <a:fillRect/>
                  </a:stretch>
                </a:blipFill>
                <a:latin typeface="微软雅黑" charset="0"/>
                <a:ea typeface="微软雅黑" charset="0"/>
              </a:rPr>
              <a:t>o</a:t>
            </a:r>
            <a:r>
              <a:rPr lang="en-US" altLang="zh-CN" sz="2000" dirty="0">
                <a:blipFill dpi="0" rotWithShape="1">
                  <a:blip r:embed="rId2"/>
                  <a:srcRect/>
                  <a:stretch>
                    <a:fillRect/>
                  </a:stretch>
                </a:blipFill>
                <a:latin typeface="微软雅黑" charset="0"/>
                <a:ea typeface="微软雅黑" charset="0"/>
              </a:rPr>
              <a:t>=10V</a:t>
            </a:r>
          </a:p>
          <a:p>
            <a:r>
              <a:rPr lang="zh-CN" altLang="en-US" sz="2000" dirty="0">
                <a:blipFill dpi="0" rotWithShape="1">
                  <a:blip r:embed="rId2"/>
                  <a:srcRect/>
                  <a:stretch>
                    <a:fillRect/>
                  </a:stretch>
                </a:blipFill>
                <a:latin typeface="微软雅黑" charset="0"/>
                <a:ea typeface="微软雅黑" charset="0"/>
              </a:rPr>
              <a:t>电感</a:t>
            </a:r>
            <a:r>
              <a:rPr lang="en-US" altLang="zh-CN" sz="2000" dirty="0">
                <a:blipFill dpi="0" rotWithShape="1">
                  <a:blip r:embed="rId2"/>
                  <a:srcRect/>
                  <a:stretch>
                    <a:fillRect/>
                  </a:stretch>
                </a:blipFill>
                <a:latin typeface="微软雅黑" charset="0"/>
                <a:ea typeface="微软雅黑" charset="0"/>
              </a:rPr>
              <a:t>L=100μH</a:t>
            </a:r>
            <a:r>
              <a:rPr lang="zh-CN" altLang="en-US" sz="2000" dirty="0">
                <a:blipFill dpi="0" rotWithShape="1">
                  <a:blip r:embed="rId2"/>
                  <a:srcRect/>
                  <a:stretch>
                    <a:fillRect/>
                  </a:stretch>
                </a:blipFill>
                <a:latin typeface="微软雅黑" charset="0"/>
                <a:ea typeface="微软雅黑" charset="0"/>
              </a:rPr>
              <a:t>，电容</a:t>
            </a:r>
            <a:r>
              <a:rPr lang="en-US" altLang="zh-CN" sz="2000" dirty="0">
                <a:blipFill dpi="0" rotWithShape="1">
                  <a:blip r:embed="rId2"/>
                  <a:srcRect/>
                  <a:stretch>
                    <a:fillRect/>
                  </a:stretch>
                </a:blipFill>
                <a:latin typeface="微软雅黑" charset="0"/>
                <a:ea typeface="微软雅黑" charset="0"/>
              </a:rPr>
              <a:t>C=10μf</a:t>
            </a:r>
            <a:r>
              <a:rPr lang="zh-CN" altLang="en-US" sz="2000" dirty="0">
                <a:blipFill dpi="0" rotWithShape="1">
                  <a:blip r:embed="rId2"/>
                  <a:srcRect/>
                  <a:stretch>
                    <a:fillRect/>
                  </a:stretch>
                </a:blipFill>
                <a:latin typeface="微软雅黑" charset="0"/>
                <a:ea typeface="微软雅黑" charset="0"/>
              </a:rPr>
              <a:t>，负载电阻</a:t>
            </a:r>
            <a:r>
              <a:rPr lang="en-US" altLang="zh-CN" sz="2000" dirty="0">
                <a:blipFill dpi="0" rotWithShape="1">
                  <a:blip r:embed="rId2"/>
                  <a:srcRect/>
                  <a:stretch>
                    <a:fillRect/>
                  </a:stretch>
                </a:blipFill>
                <a:latin typeface="微软雅黑" charset="0"/>
                <a:ea typeface="微软雅黑" charset="0"/>
              </a:rPr>
              <a:t>R=20Ω</a:t>
            </a:r>
          </a:p>
          <a:p>
            <a:r>
              <a:rPr lang="zh-CN" altLang="en-US" sz="2000" dirty="0">
                <a:blipFill dpi="0" rotWithShape="1">
                  <a:blip r:embed="rId2"/>
                  <a:srcRect/>
                  <a:stretch>
                    <a:fillRect/>
                  </a:stretch>
                </a:blipFill>
                <a:latin typeface="微软雅黑" charset="0"/>
                <a:ea typeface="微软雅黑" charset="0"/>
              </a:rPr>
              <a:t>系统的标幺时间常数</a:t>
            </a:r>
            <a:r>
              <a:rPr lang="en-US" altLang="zh-CN" sz="2000" dirty="0" smtClean="0">
                <a:blipFill dpi="0" rotWithShape="1">
                  <a:blip r:embed="rId2"/>
                  <a:srcRect/>
                  <a:stretch>
                    <a:fillRect/>
                  </a:stretch>
                </a:blipFill>
                <a:latin typeface="微软雅黑" charset="0"/>
                <a:ea typeface="微软雅黑" charset="0"/>
              </a:rPr>
              <a:t>τ</a:t>
            </a:r>
            <a:r>
              <a:rPr lang="en-US" altLang="zh-CN" sz="2000" baseline="-25000" dirty="0" smtClean="0">
                <a:blipFill dpi="0" rotWithShape="1">
                  <a:blip r:embed="rId2"/>
                  <a:srcRect/>
                  <a:stretch>
                    <a:fillRect/>
                  </a:stretch>
                </a:blipFill>
                <a:latin typeface="微软雅黑" charset="0"/>
                <a:ea typeface="微软雅黑" charset="0"/>
              </a:rPr>
              <a:t>L</a:t>
            </a:r>
            <a:r>
              <a:rPr lang="en-US" altLang="zh-CN" sz="2000" dirty="0" smtClean="0">
                <a:blipFill dpi="0" rotWithShape="1">
                  <a:blip r:embed="rId2"/>
                  <a:srcRect/>
                  <a:stretch>
                    <a:fillRect/>
                  </a:stretch>
                </a:blipFill>
                <a:latin typeface="微软雅黑" charset="0"/>
                <a:ea typeface="微软雅黑" charset="0"/>
              </a:rPr>
              <a:t>=0.25</a:t>
            </a:r>
            <a:endParaRPr lang="en-US" altLang="zh-CN" sz="2000" dirty="0">
              <a:blipFill dpi="0" rotWithShape="1">
                <a:blip r:embed="rId2"/>
                <a:srcRect/>
                <a:stretch>
                  <a:fillRect/>
                </a:stretch>
              </a:blipFill>
              <a:latin typeface="微软雅黑" charset="0"/>
              <a:ea typeface="微软雅黑" charset="0"/>
            </a:endParaRPr>
          </a:p>
          <a:p>
            <a:r>
              <a:rPr lang="zh-CN" altLang="en-US" sz="2000" dirty="0">
                <a:blipFill dpi="0" rotWithShape="1">
                  <a:blip r:embed="rId2"/>
                  <a:srcRect/>
                  <a:stretch>
                    <a:fillRect/>
                  </a:stretch>
                </a:blipFill>
                <a:latin typeface="微软雅黑" charset="0"/>
                <a:ea typeface="微软雅黑" charset="0"/>
              </a:rPr>
              <a:t>开关管导通比</a:t>
            </a:r>
            <a:r>
              <a:rPr lang="en-US" altLang="zh-CN" sz="2000" dirty="0">
                <a:blipFill dpi="0" rotWithShape="1">
                  <a:blip r:embed="rId2"/>
                  <a:srcRect/>
                  <a:stretch>
                    <a:fillRect/>
                  </a:stretch>
                </a:blipFill>
                <a:latin typeface="微软雅黑" charset="0"/>
                <a:ea typeface="微软雅黑" charset="0"/>
              </a:rPr>
              <a:t>D</a:t>
            </a:r>
            <a:r>
              <a:rPr lang="en-US" altLang="zh-CN" sz="2000" baseline="-25000" dirty="0">
                <a:blipFill dpi="0" rotWithShape="1">
                  <a:blip r:embed="rId2"/>
                  <a:srcRect/>
                  <a:stretch>
                    <a:fillRect/>
                  </a:stretch>
                </a:blipFill>
                <a:latin typeface="微软雅黑" charset="0"/>
                <a:ea typeface="微软雅黑" charset="0"/>
              </a:rPr>
              <a:t>1</a:t>
            </a:r>
            <a:r>
              <a:rPr lang="en-US" altLang="zh-CN" sz="2000" dirty="0">
                <a:blipFill dpi="0" rotWithShape="1">
                  <a:blip r:embed="rId2"/>
                  <a:srcRect/>
                  <a:stretch>
                    <a:fillRect/>
                  </a:stretch>
                </a:blipFill>
                <a:latin typeface="微软雅黑" charset="0"/>
                <a:ea typeface="微软雅黑" charset="0"/>
              </a:rPr>
              <a:t>=0.386</a:t>
            </a:r>
            <a:r>
              <a:rPr lang="zh-CN" altLang="en-US" sz="2000" dirty="0">
                <a:blipFill dpi="0" rotWithShape="1">
                  <a:blip r:embed="rId2"/>
                  <a:srcRect/>
                  <a:stretch>
                    <a:fillRect/>
                  </a:stretch>
                </a:blipFill>
                <a:latin typeface="微软雅黑" charset="0"/>
                <a:ea typeface="微软雅黑" charset="0"/>
              </a:rPr>
              <a:t>，续流管导通比</a:t>
            </a:r>
            <a:r>
              <a:rPr lang="en-US" altLang="zh-CN" sz="2000" dirty="0" smtClean="0">
                <a:blipFill dpi="0" rotWithShape="1">
                  <a:blip r:embed="rId2"/>
                  <a:srcRect/>
                  <a:stretch>
                    <a:fillRect/>
                  </a:stretch>
                </a:blipFill>
                <a:latin typeface="微软雅黑" charset="0"/>
                <a:ea typeface="微软雅黑" charset="0"/>
              </a:rPr>
              <a:t>D</a:t>
            </a:r>
            <a:r>
              <a:rPr lang="en-US" altLang="zh-CN" sz="2000" baseline="-25000" dirty="0" smtClean="0">
                <a:blipFill dpi="0" rotWithShape="1">
                  <a:blip r:embed="rId2"/>
                  <a:srcRect/>
                  <a:stretch>
                    <a:fillRect/>
                  </a:stretch>
                </a:blipFill>
                <a:latin typeface="微软雅黑" charset="0"/>
                <a:ea typeface="微软雅黑" charset="0"/>
              </a:rPr>
              <a:t>2</a:t>
            </a:r>
            <a:r>
              <a:rPr lang="en-US" altLang="zh-CN" sz="2000" dirty="0" smtClean="0">
                <a:blipFill dpi="0" rotWithShape="1">
                  <a:blip r:embed="rId2"/>
                  <a:srcRect/>
                  <a:stretch>
                    <a:fillRect/>
                  </a:stretch>
                </a:blipFill>
                <a:latin typeface="微软雅黑" charset="0"/>
                <a:ea typeface="微软雅黑" charset="0"/>
              </a:rPr>
              <a:t>=0.54</a:t>
            </a:r>
            <a:endParaRPr lang="en-US" altLang="zh-CN" sz="2000" dirty="0">
              <a:blipFill dpi="0" rotWithShape="1">
                <a:blip r:embed="rId2"/>
                <a:srcRect/>
                <a:stretch>
                  <a:fillRect/>
                </a:stretch>
              </a:blipFill>
              <a:latin typeface="微软雅黑" charset="0"/>
              <a:ea typeface="微软雅黑" charset="0"/>
            </a:endParaRPr>
          </a:p>
          <a:p>
            <a:pPr defTabSz="609585">
              <a:lnSpc>
                <a:spcPct val="130000"/>
              </a:lnSpc>
            </a:pPr>
            <a:endParaRPr lang="zh-CN" altLang="en-US" sz="2000" dirty="0">
              <a:blipFill dpi="0" rotWithShape="1">
                <a:blip r:embed="rId2"/>
                <a:srcRect/>
                <a:stretch>
                  <a:fillRect/>
                </a:stretch>
              </a:blipFill>
              <a:latin typeface="微软雅黑" charset="0"/>
              <a:ea typeface="微软雅黑" charset="0"/>
            </a:endParaRPr>
          </a:p>
        </p:txBody>
      </p:sp>
    </p:spTree>
    <p:extLst>
      <p:ext uri="{BB962C8B-B14F-4D97-AF65-F5344CB8AC3E}">
        <p14:creationId xmlns:p14="http://schemas.microsoft.com/office/powerpoint/2010/main" val="117312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grpSp>
        <p:nvGrpSpPr>
          <p:cNvPr id="19" name="组 18"/>
          <p:cNvGrpSpPr/>
          <p:nvPr/>
        </p:nvGrpSpPr>
        <p:grpSpPr>
          <a:xfrm>
            <a:off x="894718" y="829196"/>
            <a:ext cx="5930833" cy="3706770"/>
            <a:chOff x="2032000" y="951517"/>
            <a:chExt cx="8128000" cy="5079999"/>
          </a:xfrm>
        </p:grpSpPr>
        <p:sp>
          <p:nvSpPr>
            <p:cNvPr id="9" name="形状 8"/>
            <p:cNvSpPr/>
            <p:nvPr/>
          </p:nvSpPr>
          <p:spPr>
            <a:xfrm>
              <a:off x="2032000" y="951517"/>
              <a:ext cx="8128000" cy="5079999"/>
            </a:xfrm>
            <a:prstGeom prst="swooshArrow">
              <a:avLst>
                <a:gd name="adj1" fmla="val 25000"/>
                <a:gd name="adj2" fmla="val 30796"/>
              </a:avLst>
            </a:prstGeom>
            <a:solidFill>
              <a:schemeClr val="accent3">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0" name="椭圆 9"/>
            <p:cNvSpPr/>
            <p:nvPr/>
          </p:nvSpPr>
          <p:spPr>
            <a:xfrm>
              <a:off x="2989313" y="4320272"/>
              <a:ext cx="361214" cy="361214"/>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椭圆 11"/>
            <p:cNvSpPr/>
            <p:nvPr/>
          </p:nvSpPr>
          <p:spPr>
            <a:xfrm>
              <a:off x="4794159" y="2878998"/>
              <a:ext cx="652962" cy="652962"/>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椭圆 13"/>
            <p:cNvSpPr/>
            <p:nvPr/>
          </p:nvSpPr>
          <p:spPr>
            <a:xfrm>
              <a:off x="6985603" y="1971384"/>
              <a:ext cx="903034" cy="903034"/>
            </a:xfrm>
            <a:prstGeom prst="ellipse">
              <a:avLst/>
            </a:prstGeom>
            <a:blipFill dpi="0" rotWithShape="1">
              <a:blip r:embed="rId2"/>
              <a:srcRect/>
              <a:stretch>
                <a:fillRect/>
              </a:stretch>
            </a:blipFill>
            <a:effectLst>
              <a:outerShdw blurRad="50800" dist="38100" dir="5400000" algn="t" rotWithShape="0">
                <a:prstClr val="black">
                  <a:alpha val="3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sp>
        <p:nvSpPr>
          <p:cNvPr id="18" name="矩形 17"/>
          <p:cNvSpPr/>
          <p:nvPr/>
        </p:nvSpPr>
        <p:spPr>
          <a:xfrm>
            <a:off x="8611210" y="2265634"/>
            <a:ext cx="1107996" cy="416461"/>
          </a:xfrm>
          <a:prstGeom prst="rect">
            <a:avLst/>
          </a:prstGeom>
          <a:blipFill>
            <a:blip r:embed="rId2"/>
            <a:stretch>
              <a:fillRect/>
            </a:stretch>
          </a:blipFill>
        </p:spPr>
        <p:txBody>
          <a:bodyPr wrap="none">
            <a:spAutoFit/>
          </a:bodyPr>
          <a:lstStyle/>
          <a:p>
            <a:pPr defTabSz="1219170">
              <a:lnSpc>
                <a:spcPct val="130000"/>
              </a:lnSpc>
              <a:defRPr/>
            </a:pPr>
            <a:r>
              <a:rPr lang="zh-CN" altLang="en-US" b="1" kern="0" dirty="0">
                <a:solidFill>
                  <a:schemeClr val="accent3">
                    <a:lumMod val="20000"/>
                    <a:lumOff val="80000"/>
                  </a:schemeClr>
                </a:solidFill>
                <a:ea typeface="微软雅黑" charset="0"/>
              </a:rPr>
              <a:t>闭环仿真</a:t>
            </a:r>
            <a:endParaRPr lang="en-US" altLang="zh-CN" b="1" kern="0" dirty="0">
              <a:solidFill>
                <a:schemeClr val="accent3">
                  <a:lumMod val="20000"/>
                  <a:lumOff val="80000"/>
                </a:schemeClr>
              </a:solidFill>
              <a:ea typeface="微软雅黑" charset="0"/>
            </a:endParaRPr>
          </a:p>
        </p:txBody>
      </p:sp>
      <p:sp>
        <p:nvSpPr>
          <p:cNvPr id="23" name="矩形 22"/>
          <p:cNvSpPr/>
          <p:nvPr/>
        </p:nvSpPr>
        <p:spPr>
          <a:xfrm>
            <a:off x="4805004" y="3362699"/>
            <a:ext cx="1569660" cy="452432"/>
          </a:xfrm>
          <a:prstGeom prst="rect">
            <a:avLst/>
          </a:prstGeom>
          <a:blipFill>
            <a:blip r:embed="rId2"/>
            <a:stretch>
              <a:fillRect/>
            </a:stretch>
          </a:blipFill>
        </p:spPr>
        <p:txBody>
          <a:bodyPr wrap="none">
            <a:spAutoFit/>
          </a:bodyPr>
          <a:lstStyle/>
          <a:p>
            <a:pPr defTabSz="1219170">
              <a:lnSpc>
                <a:spcPct val="130000"/>
              </a:lnSpc>
              <a:defRPr/>
            </a:pPr>
            <a:r>
              <a:rPr lang="zh-CN" altLang="en-US" b="1" kern="0" dirty="0">
                <a:solidFill>
                  <a:schemeClr val="accent3">
                    <a:lumMod val="20000"/>
                    <a:lumOff val="80000"/>
                  </a:schemeClr>
                </a:solidFill>
                <a:ea typeface="微软雅黑" charset="0"/>
              </a:rPr>
              <a:t>控制器</a:t>
            </a:r>
            <a:r>
              <a:rPr lang="zh-CN" altLang="en-US" b="1" kern="0" dirty="0" smtClean="0">
                <a:solidFill>
                  <a:schemeClr val="accent3">
                    <a:lumMod val="20000"/>
                    <a:lumOff val="80000"/>
                  </a:schemeClr>
                </a:solidFill>
                <a:ea typeface="微软雅黑" charset="0"/>
              </a:rPr>
              <a:t>的设计</a:t>
            </a:r>
            <a:endParaRPr lang="en-US" altLang="zh-CN" b="1" kern="0" dirty="0" smtClean="0">
              <a:solidFill>
                <a:schemeClr val="accent3">
                  <a:lumMod val="20000"/>
                  <a:lumOff val="80000"/>
                </a:schemeClr>
              </a:solidFill>
              <a:ea typeface="微软雅黑" charset="0"/>
            </a:endParaRPr>
          </a:p>
        </p:txBody>
      </p:sp>
      <p:sp>
        <p:nvSpPr>
          <p:cNvPr id="26" name="矩形 25"/>
          <p:cNvSpPr/>
          <p:nvPr/>
        </p:nvSpPr>
        <p:spPr>
          <a:xfrm>
            <a:off x="2269497" y="4550301"/>
            <a:ext cx="2119491" cy="452432"/>
          </a:xfrm>
          <a:prstGeom prst="rect">
            <a:avLst/>
          </a:prstGeom>
          <a:blipFill>
            <a:blip r:embed="rId2"/>
            <a:stretch>
              <a:fillRect/>
            </a:stretch>
          </a:blipFill>
        </p:spPr>
        <p:txBody>
          <a:bodyPr wrap="none">
            <a:spAutoFit/>
          </a:bodyPr>
          <a:lstStyle/>
          <a:p>
            <a:pPr defTabSz="1219170">
              <a:lnSpc>
                <a:spcPct val="130000"/>
              </a:lnSpc>
              <a:defRPr/>
            </a:pPr>
            <a:r>
              <a:rPr lang="en-US" altLang="zh-CN" b="1" kern="0" dirty="0" smtClean="0">
                <a:solidFill>
                  <a:schemeClr val="accent3">
                    <a:lumMod val="20000"/>
                    <a:lumOff val="80000"/>
                  </a:schemeClr>
                </a:solidFill>
                <a:ea typeface="微软雅黑" charset="0"/>
              </a:rPr>
              <a:t>DCM</a:t>
            </a:r>
            <a:r>
              <a:rPr lang="zh-CN" altLang="en-US" b="1" kern="0" dirty="0" smtClean="0">
                <a:solidFill>
                  <a:schemeClr val="accent3">
                    <a:lumMod val="20000"/>
                    <a:lumOff val="80000"/>
                  </a:schemeClr>
                </a:solidFill>
                <a:ea typeface="微软雅黑" charset="0"/>
              </a:rPr>
              <a:t>模式下的建模</a:t>
            </a:r>
            <a:endParaRPr lang="en-US" altLang="zh-CN" b="1" kern="0" dirty="0">
              <a:solidFill>
                <a:schemeClr val="accent3">
                  <a:lumMod val="20000"/>
                  <a:lumOff val="80000"/>
                </a:schemeClr>
              </a:solidFill>
              <a:ea typeface="微软雅黑" charset="0"/>
            </a:endParaRPr>
          </a:p>
        </p:txBody>
      </p:sp>
      <p:cxnSp>
        <p:nvCxnSpPr>
          <p:cNvPr id="28" name="肘形连接符 27"/>
          <p:cNvCxnSpPr>
            <a:stCxn id="14" idx="4"/>
            <a:endCxn id="18" idx="1"/>
          </p:cNvCxnSpPr>
          <p:nvPr/>
        </p:nvCxnSpPr>
        <p:spPr>
          <a:xfrm rot="16200000" flipH="1">
            <a:off x="6604182" y="466837"/>
            <a:ext cx="241568" cy="3772488"/>
          </a:xfrm>
          <a:prstGeom prst="bentConnector2">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2" idx="4"/>
            <a:endCxn id="23" idx="1"/>
          </p:cNvCxnSpPr>
          <p:nvPr/>
        </p:nvCxnSpPr>
        <p:spPr>
          <a:xfrm rot="16200000" flipH="1">
            <a:off x="3538308" y="2322218"/>
            <a:ext cx="876823" cy="1656569"/>
          </a:xfrm>
          <a:prstGeom prst="bentConnector2">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0" idx="4"/>
            <a:endCxn id="26" idx="0"/>
          </p:cNvCxnSpPr>
          <p:nvPr/>
        </p:nvCxnSpPr>
        <p:spPr>
          <a:xfrm rot="16200000" flipH="1">
            <a:off x="2027426" y="3248484"/>
            <a:ext cx="999424" cy="1604209"/>
          </a:xfrm>
          <a:prstGeom prst="bentConnector3">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677993" y="571861"/>
            <a:ext cx="3490191"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建模与仿真</a:t>
            </a:r>
            <a:endParaRPr kumimoji="1" lang="zh-CN" altLang="en-US" sz="4800" b="1" kern="0" dirty="0">
              <a:blipFill dpi="0" rotWithShape="1">
                <a:blip r:embed="rId2"/>
                <a:srcRect/>
                <a:stretch>
                  <a:fillRect/>
                </a:stretch>
              </a:blipFill>
              <a:ea typeface="微软雅黑" charset="0"/>
            </a:endParaRPr>
          </a:p>
        </p:txBody>
      </p:sp>
    </p:spTree>
    <p:extLst>
      <p:ext uri="{BB962C8B-B14F-4D97-AF65-F5344CB8AC3E}">
        <p14:creationId xmlns:p14="http://schemas.microsoft.com/office/powerpoint/2010/main" val="298993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0854" y="489701"/>
            <a:ext cx="1035532" cy="1035532"/>
          </a:xfrm>
          <a:prstGeom prst="roundRect">
            <a:avLst/>
          </a:prstGeom>
          <a:blipFill>
            <a:blip r:embed="rId2"/>
            <a:stretch>
              <a:fillRect/>
            </a:stretch>
          </a:blip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5400" b="1" dirty="0">
                <a:solidFill>
                  <a:schemeClr val="accent3">
                    <a:lumMod val="20000"/>
                    <a:lumOff val="80000"/>
                  </a:schemeClr>
                </a:solidFill>
              </a:rPr>
              <a:t>2</a:t>
            </a:r>
            <a:endParaRPr kumimoji="1" lang="zh-CN" altLang="en-US" sz="5400" b="1" dirty="0">
              <a:solidFill>
                <a:schemeClr val="accent3">
                  <a:lumMod val="20000"/>
                  <a:lumOff val="80000"/>
                </a:schemeClr>
              </a:solidFill>
            </a:endParaRPr>
          </a:p>
        </p:txBody>
      </p:sp>
      <p:sp>
        <p:nvSpPr>
          <p:cNvPr id="12" name="文本框 11"/>
          <p:cNvSpPr txBox="1"/>
          <p:nvPr/>
        </p:nvSpPr>
        <p:spPr>
          <a:xfrm>
            <a:off x="1677993" y="571861"/>
            <a:ext cx="3351208" cy="830997"/>
          </a:xfrm>
          <a:prstGeom prst="rect">
            <a:avLst/>
          </a:prstGeom>
          <a:noFill/>
        </p:spPr>
        <p:txBody>
          <a:bodyPr wrap="square" rtlCol="0">
            <a:spAutoFit/>
          </a:bodyPr>
          <a:lstStyle/>
          <a:p>
            <a:pPr lvl="0" defTabSz="609585">
              <a:defRPr/>
            </a:pPr>
            <a:r>
              <a:rPr kumimoji="1" lang="zh-CN" altLang="en-US" sz="4800" b="1" kern="0" dirty="0" smtClean="0">
                <a:blipFill dpi="0" rotWithShape="1">
                  <a:blip r:embed="rId2"/>
                  <a:srcRect/>
                  <a:stretch>
                    <a:fillRect/>
                  </a:stretch>
                </a:blipFill>
                <a:ea typeface="微软雅黑" charset="0"/>
              </a:rPr>
              <a:t>建模</a:t>
            </a:r>
            <a:endParaRPr kumimoji="1" lang="zh-CN" altLang="en-US" sz="4800" b="1" kern="0" dirty="0">
              <a:blipFill dpi="0" rotWithShape="1">
                <a:blip r:embed="rId2"/>
                <a:srcRect/>
                <a:stretch>
                  <a:fillRect/>
                </a:stretch>
              </a:blipFill>
              <a:ea typeface="微软雅黑" charset="0"/>
            </a:endParaRPr>
          </a:p>
        </p:txBody>
      </p:sp>
      <mc:AlternateContent xmlns:mc="http://schemas.openxmlformats.org/markup-compatibility/2006" xmlns:a14="http://schemas.microsoft.com/office/drawing/2010/main">
        <mc:Choice Requires="a14">
          <p:sp>
            <p:nvSpPr>
              <p:cNvPr id="4" name="矩形 3"/>
              <p:cNvSpPr/>
              <p:nvPr/>
            </p:nvSpPr>
            <p:spPr>
              <a:xfrm>
                <a:off x="693418" y="1993295"/>
                <a:ext cx="11193782" cy="29976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blipFill dpi="0" rotWithShape="1">
                                <a:blip r:embed="rId2"/>
                                <a:srcRect/>
                                <a:stretch>
                                  <a:fillRect/>
                                </a:stretch>
                              </a:blipFill>
                              <a:latin typeface="Cambria Math" panose="02040503050406030204" pitchFamily="18" charset="0"/>
                              <a:ea typeface="微软雅黑" charset="0"/>
                            </a:rPr>
                          </m:ctrlPr>
                        </m:sSubPr>
                        <m:e>
                          <m:r>
                            <a:rPr lang="zh-CN" altLang="en-US" sz="2000">
                              <a:blipFill dpi="0" rotWithShape="1">
                                <a:blip r:embed="rId2"/>
                                <a:srcRect/>
                                <a:stretch>
                                  <a:fillRect/>
                                </a:stretch>
                              </a:blipFill>
                              <a:latin typeface="Cambria Math" panose="02040503050406030204" pitchFamily="18" charset="0"/>
                              <a:ea typeface="微软雅黑" charset="0"/>
                            </a:rPr>
                            <m:t>𝐺</m:t>
                          </m:r>
                        </m:e>
                        <m:sub>
                          <m:r>
                            <a:rPr lang="zh-CN" altLang="en-US" sz="2000">
                              <a:blipFill dpi="0" rotWithShape="1">
                                <a:blip r:embed="rId2"/>
                                <a:srcRect/>
                                <a:stretch>
                                  <a:fillRect/>
                                </a:stretch>
                              </a:blipFill>
                              <a:latin typeface="Cambria Math" panose="02040503050406030204" pitchFamily="18" charset="0"/>
                              <a:ea typeface="微软雅黑" charset="0"/>
                            </a:rPr>
                            <m:t>𝑣𝑑</m:t>
                          </m:r>
                        </m:sub>
                      </m:sSub>
                      <m:d>
                        <m:dPr>
                          <m:ctrlPr>
                            <a:rPr lang="zh-CN" altLang="en-US" sz="2000" i="1">
                              <a:blipFill dpi="0" rotWithShape="1">
                                <a:blip r:embed="rId2"/>
                                <a:srcRect/>
                                <a:stretch>
                                  <a:fillRect/>
                                </a:stretch>
                              </a:blipFill>
                              <a:latin typeface="Cambria Math" panose="02040503050406030204" pitchFamily="18" charset="0"/>
                              <a:ea typeface="微软雅黑" charset="0"/>
                            </a:rPr>
                          </m:ctrlPr>
                        </m:dPr>
                        <m:e>
                          <m:r>
                            <a:rPr lang="zh-CN" altLang="en-US" sz="2000">
                              <a:blipFill dpi="0" rotWithShape="1">
                                <a:blip r:embed="rId2"/>
                                <a:srcRect/>
                                <a:stretch>
                                  <a:fillRect/>
                                </a:stretch>
                              </a:blipFill>
                              <a:latin typeface="Cambria Math" panose="02040503050406030204" pitchFamily="18" charset="0"/>
                              <a:ea typeface="微软雅黑" charset="0"/>
                            </a:rPr>
                            <m:t>𝑠</m:t>
                          </m:r>
                        </m:e>
                      </m:d>
                      <m:r>
                        <a:rPr lang="zh-CN" altLang="en-US" sz="2000">
                          <a:blipFill dpi="0" rotWithShape="1">
                            <a:blip r:embed="rId2"/>
                            <a:srcRect/>
                            <a:stretch>
                              <a:fillRect/>
                            </a:stretch>
                          </a:blipFill>
                          <a:latin typeface="Cambria Math" panose="02040503050406030204" pitchFamily="18" charset="0"/>
                          <a:ea typeface="微软雅黑" charset="0"/>
                        </a:rPr>
                        <m:t>=</m:t>
                      </m:r>
                      <m:sSub>
                        <m:sSubPr>
                          <m:ctrlPr>
                            <a:rPr lang="zh-CN" altLang="en-US" sz="2000" i="1">
                              <a:blipFill dpi="0" rotWithShape="1">
                                <a:blip r:embed="rId2"/>
                                <a:srcRect/>
                                <a:stretch>
                                  <a:fillRect/>
                                </a:stretch>
                              </a:blipFill>
                              <a:latin typeface="Cambria Math" panose="02040503050406030204" pitchFamily="18" charset="0"/>
                              <a:ea typeface="微软雅黑" charset="0"/>
                            </a:rPr>
                          </m:ctrlPr>
                        </m:sSubPr>
                        <m:e>
                          <m:f>
                            <m:fPr>
                              <m:ctrlPr>
                                <a:rPr lang="zh-CN" altLang="en-US" sz="2000" i="1">
                                  <a:blipFill dpi="0" rotWithShape="1">
                                    <a:blip r:embed="rId2"/>
                                    <a:srcRect/>
                                    <a:stretch>
                                      <a:fillRect/>
                                    </a:stretch>
                                  </a:blipFill>
                                  <a:latin typeface="Cambria Math" panose="02040503050406030204" pitchFamily="18" charset="0"/>
                                  <a:ea typeface="微软雅黑" charset="0"/>
                                </a:rPr>
                              </m:ctrlPr>
                            </m:fPr>
                            <m:num>
                              <m:d>
                                <m:dPr>
                                  <m:begChr m:val=""/>
                                  <m:ctrlPr>
                                    <a:rPr lang="zh-CN" altLang="en-US" sz="2000" i="1">
                                      <a:blipFill dpi="0" rotWithShape="1">
                                        <a:blip r:embed="rId2"/>
                                        <a:srcRect/>
                                        <a:stretch>
                                          <a:fillRect/>
                                        </a:stretch>
                                      </a:blipFill>
                                      <a:latin typeface="Cambria Math" panose="02040503050406030204" pitchFamily="18" charset="0"/>
                                      <a:ea typeface="微软雅黑" charset="0"/>
                                    </a:rPr>
                                  </m:ctrlPr>
                                </m:dPr>
                                <m:e>
                                  <m:acc>
                                    <m:accPr>
                                      <m:chr m:val="̂"/>
                                      <m:ctrlPr>
                                        <a:rPr lang="zh-CN" altLang="en-US" sz="2000" i="1">
                                          <a:blipFill dpi="0" rotWithShape="1">
                                            <a:blip r:embed="rId2"/>
                                            <a:srcRect/>
                                            <a:stretch>
                                              <a:fillRect/>
                                            </a:stretch>
                                          </a:blipFill>
                                          <a:latin typeface="Cambria Math" panose="02040503050406030204" pitchFamily="18" charset="0"/>
                                          <a:ea typeface="微软雅黑" charset="0"/>
                                        </a:rPr>
                                      </m:ctrlPr>
                                    </m:accPr>
                                    <m:e>
                                      <m:r>
                                        <a:rPr lang="zh-CN" altLang="en-US" sz="2000">
                                          <a:blipFill dpi="0" rotWithShape="1">
                                            <a:blip r:embed="rId2"/>
                                            <a:srcRect/>
                                            <a:stretch>
                                              <a:fillRect/>
                                            </a:stretch>
                                          </a:blipFill>
                                          <a:latin typeface="Cambria Math" panose="02040503050406030204" pitchFamily="18" charset="0"/>
                                          <a:ea typeface="微软雅黑" charset="0"/>
                                        </a:rPr>
                                        <m:t>𝑣</m:t>
                                      </m:r>
                                    </m:e>
                                  </m:acc>
                                  <m:r>
                                    <a:rPr lang="zh-CN" altLang="en-US" sz="2000">
                                      <a:blipFill dpi="0" rotWithShape="1">
                                        <a:blip r:embed="rId2"/>
                                        <a:srcRect/>
                                        <a:stretch>
                                          <a:fillRect/>
                                        </a:stretch>
                                      </a:blipFill>
                                      <a:latin typeface="Cambria Math" panose="02040503050406030204" pitchFamily="18" charset="0"/>
                                      <a:ea typeface="微软雅黑" charset="0"/>
                                    </a:rPr>
                                    <m:t>(</m:t>
                                  </m:r>
                                  <m:r>
                                    <a:rPr lang="zh-CN" altLang="en-US" sz="2000">
                                      <a:blipFill dpi="0" rotWithShape="1">
                                        <a:blip r:embed="rId2"/>
                                        <a:srcRect/>
                                        <a:stretch>
                                          <a:fillRect/>
                                        </a:stretch>
                                      </a:blipFill>
                                      <a:latin typeface="Cambria Math" panose="02040503050406030204" pitchFamily="18" charset="0"/>
                                      <a:ea typeface="微软雅黑" charset="0"/>
                                    </a:rPr>
                                    <m:t>𝑠</m:t>
                                  </m:r>
                                </m:e>
                              </m:d>
                            </m:num>
                            <m:den>
                              <m:d>
                                <m:dPr>
                                  <m:begChr m:val=""/>
                                  <m:ctrlPr>
                                    <a:rPr lang="zh-CN" altLang="en-US" sz="2000" i="1">
                                      <a:blipFill dpi="0" rotWithShape="1">
                                        <a:blip r:embed="rId2"/>
                                        <a:srcRect/>
                                        <a:stretch>
                                          <a:fillRect/>
                                        </a:stretch>
                                      </a:blipFill>
                                      <a:latin typeface="Cambria Math" panose="02040503050406030204" pitchFamily="18" charset="0"/>
                                      <a:ea typeface="微软雅黑" charset="0"/>
                                    </a:rPr>
                                  </m:ctrlPr>
                                </m:dPr>
                                <m:e>
                                  <m:sSub>
                                    <m:sSubPr>
                                      <m:ctrlPr>
                                        <a:rPr lang="zh-CN" altLang="en-US" sz="2000" i="1">
                                          <a:blipFill dpi="0" rotWithShape="1">
                                            <a:blip r:embed="rId2"/>
                                            <a:srcRect/>
                                            <a:stretch>
                                              <a:fillRect/>
                                            </a:stretch>
                                          </a:blipFill>
                                          <a:latin typeface="Cambria Math" panose="02040503050406030204" pitchFamily="18" charset="0"/>
                                          <a:ea typeface="微软雅黑" charset="0"/>
                                        </a:rPr>
                                      </m:ctrlPr>
                                    </m:sSubPr>
                                    <m:e>
                                      <m:acc>
                                        <m:accPr>
                                          <m:chr m:val="̂"/>
                                          <m:ctrlPr>
                                            <a:rPr lang="zh-CN" altLang="en-US" sz="2000" i="1">
                                              <a:blipFill dpi="0" rotWithShape="1">
                                                <a:blip r:embed="rId2"/>
                                                <a:srcRect/>
                                                <a:stretch>
                                                  <a:fillRect/>
                                                </a:stretch>
                                              </a:blipFill>
                                              <a:latin typeface="Cambria Math" panose="02040503050406030204" pitchFamily="18" charset="0"/>
                                              <a:ea typeface="微软雅黑" charset="0"/>
                                            </a:rPr>
                                          </m:ctrlPr>
                                        </m:accPr>
                                        <m:e>
                                          <m:r>
                                            <a:rPr lang="zh-CN" altLang="en-US" sz="2000">
                                              <a:blipFill dpi="0" rotWithShape="1">
                                                <a:blip r:embed="rId2"/>
                                                <a:srcRect/>
                                                <a:stretch>
                                                  <a:fillRect/>
                                                </a:stretch>
                                              </a:blipFill>
                                              <a:latin typeface="Cambria Math" panose="02040503050406030204" pitchFamily="18" charset="0"/>
                                              <a:ea typeface="微软雅黑" charset="0"/>
                                            </a:rPr>
                                            <m:t>𝑑</m:t>
                                          </m:r>
                                        </m:e>
                                      </m:acc>
                                    </m:e>
                                    <m:sub>
                                      <m:r>
                                        <a:rPr lang="zh-CN" altLang="en-US" sz="2000">
                                          <a:blipFill dpi="0" rotWithShape="1">
                                            <a:blip r:embed="rId2"/>
                                            <a:srcRect/>
                                            <a:stretch>
                                              <a:fillRect/>
                                            </a:stretch>
                                          </a:blipFill>
                                          <a:latin typeface="Cambria Math" panose="02040503050406030204" pitchFamily="18" charset="0"/>
                                          <a:ea typeface="微软雅黑" charset="0"/>
                                        </a:rPr>
                                        <m:t>1</m:t>
                                      </m:r>
                                    </m:sub>
                                  </m:sSub>
                                  <m:r>
                                    <a:rPr lang="zh-CN" altLang="en-US" sz="2000">
                                      <a:blipFill dpi="0" rotWithShape="1">
                                        <a:blip r:embed="rId2"/>
                                        <a:srcRect/>
                                        <a:stretch>
                                          <a:fillRect/>
                                        </a:stretch>
                                      </a:blipFill>
                                      <a:latin typeface="Cambria Math" panose="02040503050406030204" pitchFamily="18" charset="0"/>
                                      <a:ea typeface="微软雅黑" charset="0"/>
                                    </a:rPr>
                                    <m:t>(</m:t>
                                  </m:r>
                                  <m:r>
                                    <a:rPr lang="zh-CN" altLang="en-US" sz="2000">
                                      <a:blipFill dpi="0" rotWithShape="1">
                                        <a:blip r:embed="rId2"/>
                                        <a:srcRect/>
                                        <a:stretch>
                                          <a:fillRect/>
                                        </a:stretch>
                                      </a:blipFill>
                                      <a:latin typeface="Cambria Math" panose="02040503050406030204" pitchFamily="18" charset="0"/>
                                      <a:ea typeface="微软雅黑" charset="0"/>
                                    </a:rPr>
                                    <m:t>𝑠</m:t>
                                  </m:r>
                                </m:e>
                              </m:d>
                            </m:den>
                          </m:f>
                          <m:r>
                            <a:rPr lang="zh-CN" altLang="en-US" sz="2000">
                              <a:blipFill dpi="0" rotWithShape="1">
                                <a:blip r:embed="rId2"/>
                                <a:srcRect/>
                                <a:stretch>
                                  <a:fillRect/>
                                </a:stretch>
                              </a:blipFill>
                              <a:latin typeface="Cambria Math" panose="02040503050406030204" pitchFamily="18" charset="0"/>
                              <a:ea typeface="微软雅黑" charset="0"/>
                            </a:rPr>
                            <m:t>|</m:t>
                          </m:r>
                        </m:e>
                        <m:sub>
                          <m:sSub>
                            <m:sSubPr>
                              <m:ctrlPr>
                                <a:rPr lang="zh-CN" altLang="en-US" sz="2000" i="1">
                                  <a:blipFill dpi="0" rotWithShape="1">
                                    <a:blip r:embed="rId2"/>
                                    <a:srcRect/>
                                    <a:stretch>
                                      <a:fillRect/>
                                    </a:stretch>
                                  </a:blipFill>
                                  <a:latin typeface="Cambria Math" panose="02040503050406030204" pitchFamily="18" charset="0"/>
                                  <a:ea typeface="微软雅黑" charset="0"/>
                                </a:rPr>
                              </m:ctrlPr>
                            </m:sSubPr>
                            <m:e>
                              <m:acc>
                                <m:accPr>
                                  <m:chr m:val="̂"/>
                                  <m:ctrlPr>
                                    <a:rPr lang="zh-CN" altLang="en-US" sz="2000" i="1">
                                      <a:blipFill dpi="0" rotWithShape="1">
                                        <a:blip r:embed="rId2"/>
                                        <a:srcRect/>
                                        <a:stretch>
                                          <a:fillRect/>
                                        </a:stretch>
                                      </a:blipFill>
                                      <a:latin typeface="Cambria Math" panose="02040503050406030204" pitchFamily="18" charset="0"/>
                                      <a:ea typeface="微软雅黑" charset="0"/>
                                    </a:rPr>
                                  </m:ctrlPr>
                                </m:accPr>
                                <m:e>
                                  <m:r>
                                    <a:rPr lang="zh-CN" altLang="en-US" sz="2000">
                                      <a:blipFill dpi="0" rotWithShape="1">
                                        <a:blip r:embed="rId2"/>
                                        <a:srcRect/>
                                        <a:stretch>
                                          <a:fillRect/>
                                        </a:stretch>
                                      </a:blipFill>
                                      <a:latin typeface="Cambria Math" panose="02040503050406030204" pitchFamily="18" charset="0"/>
                                      <a:ea typeface="微软雅黑" charset="0"/>
                                    </a:rPr>
                                    <m:t>𝑣</m:t>
                                  </m:r>
                                </m:e>
                              </m:acc>
                            </m:e>
                            <m:sub>
                              <m:r>
                                <a:rPr lang="zh-CN" altLang="en-US" sz="2000">
                                  <a:blipFill dpi="0" rotWithShape="1">
                                    <a:blip r:embed="rId2"/>
                                    <a:srcRect/>
                                    <a:stretch>
                                      <a:fillRect/>
                                    </a:stretch>
                                  </a:blipFill>
                                  <a:latin typeface="Cambria Math" panose="02040503050406030204" pitchFamily="18" charset="0"/>
                                  <a:ea typeface="微软雅黑" charset="0"/>
                                </a:rPr>
                                <m:t>𝑔</m:t>
                              </m:r>
                            </m:sub>
                          </m:sSub>
                          <m:r>
                            <a:rPr lang="zh-CN" altLang="en-US" sz="2000">
                              <a:blipFill dpi="0" rotWithShape="1">
                                <a:blip r:embed="rId2"/>
                                <a:srcRect/>
                                <a:stretch>
                                  <a:fillRect/>
                                </a:stretch>
                              </a:blipFill>
                              <a:latin typeface="Cambria Math" panose="02040503050406030204" pitchFamily="18" charset="0"/>
                              <a:ea typeface="微软雅黑" charset="0"/>
                            </a:rPr>
                            <m:t>(</m:t>
                          </m:r>
                          <m:r>
                            <a:rPr lang="zh-CN" altLang="en-US" sz="2000">
                              <a:blipFill dpi="0" rotWithShape="1">
                                <a:blip r:embed="rId2"/>
                                <a:srcRect/>
                                <a:stretch>
                                  <a:fillRect/>
                                </a:stretch>
                              </a:blipFill>
                              <a:latin typeface="Cambria Math" panose="02040503050406030204" pitchFamily="18" charset="0"/>
                              <a:ea typeface="微软雅黑" charset="0"/>
                            </a:rPr>
                            <m:t>𝑠</m:t>
                          </m:r>
                          <m:r>
                            <a:rPr lang="zh-CN" altLang="en-US" sz="2000">
                              <a:blipFill dpi="0" rotWithShape="1">
                                <a:blip r:embed="rId2"/>
                                <a:srcRect/>
                                <a:stretch>
                                  <a:fillRect/>
                                </a:stretch>
                              </a:blipFill>
                              <a:latin typeface="Cambria Math" panose="02040503050406030204" pitchFamily="18" charset="0"/>
                              <a:ea typeface="微软雅黑" charset="0"/>
                            </a:rPr>
                            <m:t>)=0</m:t>
                          </m:r>
                        </m:sub>
                      </m:sSub>
                      <m:r>
                        <a:rPr lang="zh-CN" altLang="en-US" sz="2000">
                          <a:blipFill dpi="0" rotWithShape="1">
                            <a:blip r:embed="rId2"/>
                            <a:srcRect/>
                            <a:stretch>
                              <a:fillRect/>
                            </a:stretch>
                          </a:blipFill>
                          <a:latin typeface="Cambria Math" panose="02040503050406030204" pitchFamily="18" charset="0"/>
                          <a:ea typeface="微软雅黑" charset="0"/>
                        </a:rPr>
                        <m:t>=</m:t>
                      </m:r>
                      <m:f>
                        <m:fPr>
                          <m:ctrlPr>
                            <a:rPr lang="zh-CN" altLang="en-US" sz="2000" i="1">
                              <a:blipFill dpi="0" rotWithShape="1">
                                <a:blip r:embed="rId2"/>
                                <a:srcRect/>
                                <a:stretch>
                                  <a:fillRect/>
                                </a:stretch>
                              </a:blipFill>
                              <a:latin typeface="Cambria Math" panose="02040503050406030204" pitchFamily="18" charset="0"/>
                              <a:ea typeface="微软雅黑" charset="0"/>
                            </a:rPr>
                          </m:ctrlPr>
                        </m:fPr>
                        <m:num>
                          <m:d>
                            <m:dPr>
                              <m:begChr m:val=""/>
                              <m:ctrlPr>
                                <a:rPr lang="zh-CN" altLang="en-US" sz="2000" i="1">
                                  <a:blipFill dpi="0" rotWithShape="1">
                                    <a:blip r:embed="rId2"/>
                                    <a:srcRect/>
                                    <a:stretch>
                                      <a:fillRect/>
                                    </a:stretch>
                                  </a:blipFill>
                                  <a:latin typeface="Cambria Math" panose="02040503050406030204" pitchFamily="18" charset="0"/>
                                  <a:ea typeface="微软雅黑" charset="0"/>
                                </a:rPr>
                              </m:ctrlPr>
                            </m:dPr>
                            <m:e>
                              <m:r>
                                <a:rPr lang="zh-CN" altLang="en-US" sz="2000">
                                  <a:blipFill dpi="0" rotWithShape="1">
                                    <a:blip r:embed="rId2"/>
                                    <a:srcRect/>
                                    <a:stretch>
                                      <a:fillRect/>
                                    </a:stretch>
                                  </a:blipFill>
                                  <a:latin typeface="Cambria Math" panose="02040503050406030204" pitchFamily="18" charset="0"/>
                                  <a:ea typeface="微软雅黑" charset="0"/>
                                </a:rPr>
                                <m:t>2(1−</m:t>
                              </m:r>
                              <m:r>
                                <a:rPr lang="zh-CN" altLang="en-US" sz="2000">
                                  <a:blipFill dpi="0" rotWithShape="1">
                                    <a:blip r:embed="rId2"/>
                                    <a:srcRect/>
                                    <a:stretch>
                                      <a:fillRect/>
                                    </a:stretch>
                                  </a:blipFill>
                                  <a:latin typeface="Cambria Math" panose="02040503050406030204" pitchFamily="18" charset="0"/>
                                  <a:ea typeface="微软雅黑" charset="0"/>
                                </a:rPr>
                                <m:t>𝑀</m:t>
                              </m:r>
                            </m:e>
                          </m:d>
                        </m:num>
                        <m:den>
                          <m:d>
                            <m:dPr>
                              <m:begChr m:val=""/>
                              <m:ctrlPr>
                                <a:rPr lang="zh-CN" altLang="en-US" sz="2000" i="1">
                                  <a:blipFill dpi="0" rotWithShape="1">
                                    <a:blip r:embed="rId2"/>
                                    <a:srcRect/>
                                    <a:stretch>
                                      <a:fillRect/>
                                    </a:stretch>
                                  </a:blipFill>
                                  <a:latin typeface="Cambria Math" panose="02040503050406030204" pitchFamily="18" charset="0"/>
                                  <a:ea typeface="微软雅黑" charset="0"/>
                                </a:rPr>
                              </m:ctrlPr>
                            </m:dPr>
                            <m:e>
                              <m:r>
                                <a:rPr lang="zh-CN" altLang="en-US" sz="2000">
                                  <a:blipFill dpi="0" rotWithShape="1">
                                    <a:blip r:embed="rId2"/>
                                    <a:srcRect/>
                                    <a:stretch>
                                      <a:fillRect/>
                                    </a:stretch>
                                  </a:blipFill>
                                  <a:latin typeface="Cambria Math" panose="02040503050406030204" pitchFamily="18" charset="0"/>
                                  <a:ea typeface="微软雅黑" charset="0"/>
                                </a:rPr>
                                <m:t>𝑀</m:t>
                              </m:r>
                              <m:r>
                                <a:rPr lang="zh-CN" altLang="en-US" sz="2000">
                                  <a:blipFill dpi="0" rotWithShape="1">
                                    <a:blip r:embed="rId2"/>
                                    <a:srcRect/>
                                    <a:stretch>
                                      <a:fillRect/>
                                    </a:stretch>
                                  </a:blipFill>
                                  <a:latin typeface="Cambria Math" panose="02040503050406030204" pitchFamily="18" charset="0"/>
                                  <a:ea typeface="微软雅黑" charset="0"/>
                                </a:rPr>
                                <m:t>(2−</m:t>
                              </m:r>
                              <m:r>
                                <a:rPr lang="zh-CN" altLang="en-US" sz="2000">
                                  <a:blipFill dpi="0" rotWithShape="1">
                                    <a:blip r:embed="rId2"/>
                                    <a:srcRect/>
                                    <a:stretch>
                                      <a:fillRect/>
                                    </a:stretch>
                                  </a:blipFill>
                                  <a:latin typeface="Cambria Math" panose="02040503050406030204" pitchFamily="18" charset="0"/>
                                  <a:ea typeface="微软雅黑" charset="0"/>
                                </a:rPr>
                                <m:t>𝑀</m:t>
                              </m:r>
                            </m:e>
                          </m:d>
                        </m:den>
                      </m:f>
                      <m:rad>
                        <m:radPr>
                          <m:degHide m:val="on"/>
                          <m:ctrlPr>
                            <a:rPr lang="zh-CN" altLang="en-US" sz="2000" i="1">
                              <a:blipFill dpi="0" rotWithShape="1">
                                <a:blip r:embed="rId2"/>
                                <a:srcRect/>
                                <a:stretch>
                                  <a:fillRect/>
                                </a:stretch>
                              </a:blipFill>
                              <a:latin typeface="Cambria Math" panose="02040503050406030204" pitchFamily="18" charset="0"/>
                              <a:ea typeface="微软雅黑" charset="0"/>
                            </a:rPr>
                          </m:ctrlPr>
                        </m:radPr>
                        <m:deg/>
                        <m:e>
                          <m:f>
                            <m:fPr>
                              <m:ctrlPr>
                                <a:rPr lang="zh-CN" altLang="en-US" sz="2000" i="1">
                                  <a:blipFill dpi="0" rotWithShape="1">
                                    <a:blip r:embed="rId2"/>
                                    <a:srcRect/>
                                    <a:stretch>
                                      <a:fillRect/>
                                    </a:stretch>
                                  </a:blipFill>
                                  <a:latin typeface="Cambria Math" panose="02040503050406030204" pitchFamily="18" charset="0"/>
                                  <a:ea typeface="微软雅黑" charset="0"/>
                                </a:rPr>
                              </m:ctrlPr>
                            </m:fPr>
                            <m:num>
                              <m:r>
                                <a:rPr lang="zh-CN" altLang="en-US" sz="2000">
                                  <a:blipFill dpi="0" rotWithShape="1">
                                    <a:blip r:embed="rId2"/>
                                    <a:srcRect/>
                                    <a:stretch>
                                      <a:fillRect/>
                                    </a:stretch>
                                  </a:blipFill>
                                  <a:latin typeface="Cambria Math" panose="02040503050406030204" pitchFamily="18" charset="0"/>
                                  <a:ea typeface="微软雅黑" charset="0"/>
                                </a:rPr>
                                <m:t>1−</m:t>
                              </m:r>
                              <m:r>
                                <a:rPr lang="zh-CN" altLang="en-US" sz="2000">
                                  <a:blipFill dpi="0" rotWithShape="1">
                                    <a:blip r:embed="rId2"/>
                                    <a:srcRect/>
                                    <a:stretch>
                                      <a:fillRect/>
                                    </a:stretch>
                                  </a:blipFill>
                                  <a:latin typeface="Cambria Math" panose="02040503050406030204" pitchFamily="18" charset="0"/>
                                  <a:ea typeface="微软雅黑" charset="0"/>
                                </a:rPr>
                                <m:t>𝑀</m:t>
                              </m:r>
                            </m:num>
                            <m:den>
                              <m:r>
                                <a:rPr lang="zh-CN" altLang="en-US" sz="2000">
                                  <a:blipFill dpi="0" rotWithShape="1">
                                    <a:blip r:embed="rId2"/>
                                    <a:srcRect/>
                                    <a:stretch>
                                      <a:fillRect/>
                                    </a:stretch>
                                  </a:blipFill>
                                  <a:latin typeface="Cambria Math" panose="02040503050406030204" pitchFamily="18" charset="0"/>
                                  <a:ea typeface="微软雅黑" charset="0"/>
                                </a:rPr>
                                <m:t>𝐾</m:t>
                              </m:r>
                            </m:den>
                          </m:f>
                        </m:e>
                      </m:rad>
                      <m:r>
                        <a:rPr lang="zh-CN" altLang="en-US" sz="2000">
                          <a:blipFill dpi="0" rotWithShape="1">
                            <a:blip r:embed="rId2"/>
                            <a:srcRect/>
                            <a:stretch>
                              <a:fillRect/>
                            </a:stretch>
                          </a:blipFill>
                          <a:latin typeface="Cambria Math" panose="02040503050406030204" pitchFamily="18" charset="0"/>
                          <a:ea typeface="微软雅黑" charset="0"/>
                        </a:rPr>
                        <m:t>𝑉</m:t>
                      </m:r>
                      <m:f>
                        <m:fPr>
                          <m:ctrlPr>
                            <a:rPr lang="zh-CN" altLang="en-US" sz="2000" i="1">
                              <a:blipFill dpi="0" rotWithShape="1">
                                <a:blip r:embed="rId2"/>
                                <a:srcRect/>
                                <a:stretch>
                                  <a:fillRect/>
                                </a:stretch>
                              </a:blipFill>
                              <a:latin typeface="Cambria Math" panose="02040503050406030204" pitchFamily="18" charset="0"/>
                              <a:ea typeface="微软雅黑" charset="0"/>
                            </a:rPr>
                          </m:ctrlPr>
                        </m:fPr>
                        <m:num>
                          <m:r>
                            <a:rPr lang="zh-CN" altLang="en-US" sz="2000">
                              <a:blipFill dpi="0" rotWithShape="1">
                                <a:blip r:embed="rId2"/>
                                <a:srcRect/>
                                <a:stretch>
                                  <a:fillRect/>
                                </a:stretch>
                              </a:blipFill>
                              <a:latin typeface="Cambria Math" panose="02040503050406030204" pitchFamily="18" charset="0"/>
                              <a:ea typeface="微软雅黑" charset="0"/>
                            </a:rPr>
                            <m:t>1</m:t>
                          </m:r>
                        </m:num>
                        <m:den>
                          <m:r>
                            <a:rPr lang="zh-CN" altLang="en-US" sz="2000">
                              <a:blipFill dpi="0" rotWithShape="1">
                                <a:blip r:embed="rId2"/>
                                <a:srcRect/>
                                <a:stretch>
                                  <a:fillRect/>
                                </a:stretch>
                              </a:blipFill>
                              <a:latin typeface="Cambria Math" panose="02040503050406030204" pitchFamily="18" charset="0"/>
                              <a:ea typeface="微软雅黑" charset="0"/>
                            </a:rPr>
                            <m:t>1+</m:t>
                          </m:r>
                          <m:r>
                            <a:rPr lang="zh-CN" altLang="en-US" sz="2000">
                              <a:blipFill dpi="0" rotWithShape="1">
                                <a:blip r:embed="rId2"/>
                                <a:srcRect/>
                                <a:stretch>
                                  <a:fillRect/>
                                </a:stretch>
                              </a:blipFill>
                              <a:latin typeface="Cambria Math" panose="02040503050406030204" pitchFamily="18" charset="0"/>
                              <a:ea typeface="微软雅黑" charset="0"/>
                            </a:rPr>
                            <m:t>𝑠</m:t>
                          </m:r>
                          <m:f>
                            <m:fPr>
                              <m:ctrlPr>
                                <a:rPr lang="zh-CN" altLang="en-US" sz="2000" i="1">
                                  <a:blipFill dpi="0" rotWithShape="1">
                                    <a:blip r:embed="rId2"/>
                                    <a:srcRect/>
                                    <a:stretch>
                                      <a:fillRect/>
                                    </a:stretch>
                                  </a:blipFill>
                                  <a:latin typeface="Cambria Math" panose="02040503050406030204" pitchFamily="18" charset="0"/>
                                  <a:ea typeface="微软雅黑" charset="0"/>
                                </a:rPr>
                              </m:ctrlPr>
                            </m:fPr>
                            <m:num>
                              <m:d>
                                <m:dPr>
                                  <m:endChr m:val=""/>
                                  <m:ctrlPr>
                                    <a:rPr lang="zh-CN" altLang="en-US" sz="2000" i="1">
                                      <a:blipFill dpi="0" rotWithShape="1">
                                        <a:blip r:embed="rId2"/>
                                        <a:srcRect/>
                                        <a:stretch>
                                          <a:fillRect/>
                                        </a:stretch>
                                      </a:blipFill>
                                      <a:latin typeface="Cambria Math" panose="02040503050406030204" pitchFamily="18" charset="0"/>
                                      <a:ea typeface="微软雅黑" charset="0"/>
                                    </a:rPr>
                                  </m:ctrlPr>
                                </m:dPr>
                                <m:e>
                                  <m:r>
                                    <a:rPr lang="zh-CN" altLang="en-US" sz="2000">
                                      <a:blipFill dpi="0" rotWithShape="1">
                                        <a:blip r:embed="rId2"/>
                                        <a:srcRect/>
                                        <a:stretch>
                                          <a:fillRect/>
                                        </a:stretch>
                                      </a:blipFill>
                                      <a:latin typeface="Cambria Math" panose="02040503050406030204" pitchFamily="18" charset="0"/>
                                      <a:ea typeface="微软雅黑" charset="0"/>
                                    </a:rPr>
                                    <m:t>1−</m:t>
                                  </m:r>
                                  <m:r>
                                    <a:rPr lang="zh-CN" altLang="en-US" sz="2000">
                                      <a:blipFill dpi="0" rotWithShape="1">
                                        <a:blip r:embed="rId2"/>
                                        <a:srcRect/>
                                        <a:stretch>
                                          <a:fillRect/>
                                        </a:stretch>
                                      </a:blipFill>
                                      <a:latin typeface="Cambria Math" panose="02040503050406030204" pitchFamily="18" charset="0"/>
                                      <a:ea typeface="微软雅黑" charset="0"/>
                                    </a:rPr>
                                    <m:t>𝑀</m:t>
                                  </m:r>
                                  <m:r>
                                    <a:rPr lang="zh-CN" altLang="en-US" sz="2000">
                                      <a:blipFill dpi="0" rotWithShape="1">
                                        <a:blip r:embed="rId2"/>
                                        <a:srcRect/>
                                        <a:stretch>
                                          <a:fillRect/>
                                        </a:stretch>
                                      </a:blipFill>
                                      <a:latin typeface="Cambria Math" panose="02040503050406030204" pitchFamily="18" charset="0"/>
                                      <a:ea typeface="微软雅黑" charset="0"/>
                                    </a:rPr>
                                    <m:t>)</m:t>
                                  </m:r>
                                  <m:r>
                                    <a:rPr lang="zh-CN" altLang="en-US" sz="2000">
                                      <a:blipFill dpi="0" rotWithShape="1">
                                        <a:blip r:embed="rId2"/>
                                        <a:srcRect/>
                                        <a:stretch>
                                          <a:fillRect/>
                                        </a:stretch>
                                      </a:blipFill>
                                      <a:latin typeface="Cambria Math" panose="02040503050406030204" pitchFamily="18" charset="0"/>
                                      <a:ea typeface="微软雅黑" charset="0"/>
                                    </a:rPr>
                                    <m:t>𝑅𝐶</m:t>
                                  </m:r>
                                </m:e>
                              </m:d>
                            </m:num>
                            <m:den>
                              <m:r>
                                <a:rPr lang="zh-CN" altLang="en-US" sz="2000">
                                  <a:blipFill dpi="0" rotWithShape="1">
                                    <a:blip r:embed="rId2"/>
                                    <a:srcRect/>
                                    <a:stretch>
                                      <a:fillRect/>
                                    </a:stretch>
                                  </a:blipFill>
                                  <a:latin typeface="Cambria Math" panose="02040503050406030204" pitchFamily="18" charset="0"/>
                                  <a:ea typeface="微软雅黑" charset="0"/>
                                </a:rPr>
                                <m:t>2−</m:t>
                              </m:r>
                              <m:r>
                                <a:rPr lang="zh-CN" altLang="en-US" sz="2000">
                                  <a:blipFill dpi="0" rotWithShape="1">
                                    <a:blip r:embed="rId2"/>
                                    <a:srcRect/>
                                    <a:stretch>
                                      <a:fillRect/>
                                    </a:stretch>
                                  </a:blipFill>
                                  <a:latin typeface="Cambria Math" panose="02040503050406030204" pitchFamily="18" charset="0"/>
                                  <a:ea typeface="微软雅黑" charset="0"/>
                                </a:rPr>
                                <m:t>𝑀</m:t>
                              </m:r>
                            </m:den>
                          </m:f>
                        </m:den>
                      </m:f>
                    </m:oMath>
                  </m:oMathPara>
                </a14:m>
                <a:endParaRPr lang="en-US" altLang="zh-CN" sz="2000" dirty="0" smtClean="0">
                  <a:blipFill dpi="0" rotWithShape="1">
                    <a:blip r:embed="rId2"/>
                    <a:srcRect/>
                    <a:stretch>
                      <a:fillRect/>
                    </a:stretch>
                  </a:blipFill>
                  <a:latin typeface="微软雅黑" charset="0"/>
                  <a:ea typeface="微软雅黑" charset="0"/>
                </a:endParaRPr>
              </a:p>
              <a:p>
                <a:pPr indent="266700"/>
                <a:r>
                  <a:rPr lang="zh-CN" altLang="zh-CN" sz="2000" dirty="0">
                    <a:blipFill dpi="0" rotWithShape="1">
                      <a:blip r:embed="rId2"/>
                      <a:srcRect/>
                      <a:stretch>
                        <a:fillRect/>
                      </a:stretch>
                    </a:blipFill>
                    <a:latin typeface="微软雅黑" charset="0"/>
                    <a:ea typeface="微软雅黑" charset="0"/>
                  </a:rPr>
                  <a:t>带入所求得稳态工作点可得主电路数学模型为</a:t>
                </a:r>
              </a:p>
              <a:p>
                <a:pPr algn="ctr">
                  <a:spcAft>
                    <a:spcPts val="0"/>
                  </a:spcAft>
                </a:pPr>
                <a14:m>
                  <m:oMathPara xmlns:m="http://schemas.openxmlformats.org/officeDocument/2006/math">
                    <m:oMathParaPr>
                      <m:jc m:val="centerGroup"/>
                    </m:oMathParaPr>
                    <m:oMath xmlns:m="http://schemas.openxmlformats.org/officeDocument/2006/math">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𝐺</m:t>
                          </m:r>
                        </m:e>
                        <m:sub>
                          <m:r>
                            <a:rPr lang="en-US" altLang="zh-CN" sz="2000">
                              <a:blipFill dpi="0" rotWithShape="1">
                                <a:blip r:embed="rId2"/>
                                <a:srcRect/>
                                <a:stretch>
                                  <a:fillRect/>
                                </a:stretch>
                              </a:blipFill>
                              <a:latin typeface="Cambria Math" panose="02040503050406030204" pitchFamily="18" charset="0"/>
                              <a:ea typeface="微软雅黑" charset="0"/>
                            </a:rPr>
                            <m:t>𝑣𝑑</m:t>
                          </m:r>
                        </m:sub>
                      </m:sSub>
                      <m:d>
                        <m:dPr>
                          <m:ctrlPr>
                            <a:rPr lang="zh-CN" altLang="zh-CN" sz="2000" i="1">
                              <a:blipFill dpi="0" rotWithShape="1">
                                <a:blip r:embed="rId2"/>
                                <a:srcRect/>
                                <a:stretch>
                                  <a:fillRect/>
                                </a:stretch>
                              </a:blipFill>
                              <a:latin typeface="Cambria Math" panose="02040503050406030204" pitchFamily="18" charset="0"/>
                              <a:ea typeface="微软雅黑" charset="0"/>
                            </a:rPr>
                          </m:ctrlPr>
                        </m:dPr>
                        <m:e>
                          <m:r>
                            <a:rPr lang="en-US" altLang="zh-CN" sz="2000">
                              <a:blipFill dpi="0" rotWithShape="1">
                                <a:blip r:embed="rId2"/>
                                <a:srcRect/>
                                <a:stretch>
                                  <a:fillRect/>
                                </a:stretch>
                              </a:blipFill>
                              <a:latin typeface="Cambria Math" panose="02040503050406030204" pitchFamily="18" charset="0"/>
                              <a:ea typeface="微软雅黑" charset="0"/>
                            </a:rPr>
                            <m:t>𝑠</m:t>
                          </m:r>
                        </m:e>
                      </m:d>
                      <m:r>
                        <a:rPr lang="en-US" altLang="zh-CN" sz="2000">
                          <a:blipFill dpi="0" rotWithShape="1">
                            <a:blip r:embed="rId2"/>
                            <a:srcRect/>
                            <a:stretch>
                              <a:fillRect/>
                            </a:stretch>
                          </a:blipFill>
                          <a:latin typeface="Cambria Math" panose="02040503050406030204" pitchFamily="18" charset="0"/>
                          <a:ea typeface="微软雅黑" charset="0"/>
                        </a:rPr>
                        <m:t>=</m:t>
                      </m:r>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acc>
                                <m:accPr>
                                  <m:chr m:val="̂"/>
                                  <m:ctrlPr>
                                    <a:rPr lang="zh-CN" altLang="zh-CN" sz="2000" i="1">
                                      <a:blipFill dpi="0" rotWithShape="1">
                                        <a:blip r:embed="rId2"/>
                                        <a:srcRect/>
                                        <a:stretch>
                                          <a:fillRect/>
                                        </a:stretch>
                                      </a:blipFill>
                                      <a:latin typeface="Cambria Math" panose="02040503050406030204" pitchFamily="18" charset="0"/>
                                      <a:ea typeface="微软雅黑" charset="0"/>
                                    </a:rPr>
                                  </m:ctrlPr>
                                </m:accPr>
                                <m:e>
                                  <m:r>
                                    <a:rPr lang="en-US" altLang="zh-CN" sz="2000">
                                      <a:blipFill dpi="0" rotWithShape="1">
                                        <a:blip r:embed="rId2"/>
                                        <a:srcRect/>
                                        <a:stretch>
                                          <a:fillRect/>
                                        </a:stretch>
                                      </a:blipFill>
                                      <a:latin typeface="Cambria Math" panose="02040503050406030204" pitchFamily="18" charset="0"/>
                                      <a:ea typeface="微软雅黑" charset="0"/>
                                    </a:rPr>
                                    <m:t>𝑣</m:t>
                                  </m:r>
                                </m:e>
                              </m:acc>
                              <m:r>
                                <a:rPr lang="en-US" altLang="zh-CN" sz="2000">
                                  <a:blipFill dpi="0" rotWithShape="1">
                                    <a:blip r:embed="rId2"/>
                                    <a:srcRect/>
                                    <a:stretch>
                                      <a:fillRect/>
                                    </a:stretch>
                                  </a:blipFill>
                                  <a:latin typeface="Cambria Math" panose="02040503050406030204" pitchFamily="18" charset="0"/>
                                  <a:ea typeface="微软雅黑" charset="0"/>
                                </a:rPr>
                                <m:t>(</m:t>
                              </m:r>
                              <m:r>
                                <a:rPr lang="en-US" altLang="zh-CN" sz="2000">
                                  <a:blipFill dpi="0" rotWithShape="1">
                                    <a:blip r:embed="rId2"/>
                                    <a:srcRect/>
                                    <a:stretch>
                                      <a:fillRect/>
                                    </a:stretch>
                                  </a:blipFill>
                                  <a:latin typeface="Cambria Math" panose="02040503050406030204" pitchFamily="18" charset="0"/>
                                  <a:ea typeface="微软雅黑" charset="0"/>
                                </a:rPr>
                                <m:t>𝑠</m:t>
                              </m:r>
                              <m:r>
                                <a:rPr lang="en-US" altLang="zh-CN" sz="2000">
                                  <a:blipFill dpi="0" rotWithShape="1">
                                    <a:blip r:embed="rId2"/>
                                    <a:srcRect/>
                                    <a:stretch>
                                      <a:fillRect/>
                                    </a:stretch>
                                  </a:blipFill>
                                  <a:latin typeface="Cambria Math" panose="02040503050406030204" pitchFamily="18" charset="0"/>
                                  <a:ea typeface="微软雅黑" charset="0"/>
                                </a:rPr>
                                <m:t>)</m:t>
                              </m:r>
                            </m:num>
                            <m:den>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acc>
                                    <m:accPr>
                                      <m:chr m:val="̂"/>
                                      <m:ctrlPr>
                                        <a:rPr lang="zh-CN" altLang="zh-CN" sz="2000" i="1">
                                          <a:blipFill dpi="0" rotWithShape="1">
                                            <a:blip r:embed="rId2"/>
                                            <a:srcRect/>
                                            <a:stretch>
                                              <a:fillRect/>
                                            </a:stretch>
                                          </a:blipFill>
                                          <a:latin typeface="Cambria Math" panose="02040503050406030204" pitchFamily="18" charset="0"/>
                                          <a:ea typeface="微软雅黑" charset="0"/>
                                        </a:rPr>
                                      </m:ctrlPr>
                                    </m:accPr>
                                    <m:e>
                                      <m:r>
                                        <a:rPr lang="en-US" altLang="zh-CN" sz="2000">
                                          <a:blipFill dpi="0" rotWithShape="1">
                                            <a:blip r:embed="rId2"/>
                                            <a:srcRect/>
                                            <a:stretch>
                                              <a:fillRect/>
                                            </a:stretch>
                                          </a:blipFill>
                                          <a:latin typeface="Cambria Math" panose="02040503050406030204" pitchFamily="18" charset="0"/>
                                          <a:ea typeface="微软雅黑" charset="0"/>
                                        </a:rPr>
                                        <m:t>𝑑</m:t>
                                      </m:r>
                                    </m:e>
                                  </m:acc>
                                </m:e>
                                <m:sub>
                                  <m:r>
                                    <a:rPr lang="en-US" altLang="zh-CN" sz="2000">
                                      <a:blipFill dpi="0" rotWithShape="1">
                                        <a:blip r:embed="rId2"/>
                                        <a:srcRect/>
                                        <a:stretch>
                                          <a:fillRect/>
                                        </a:stretch>
                                      </a:blipFill>
                                      <a:latin typeface="Cambria Math" panose="02040503050406030204" pitchFamily="18" charset="0"/>
                                      <a:ea typeface="微软雅黑" charset="0"/>
                                    </a:rPr>
                                    <m:t>1</m:t>
                                  </m:r>
                                </m:sub>
                              </m:sSub>
                              <m:r>
                                <a:rPr lang="en-US" altLang="zh-CN" sz="2000">
                                  <a:blipFill dpi="0" rotWithShape="1">
                                    <a:blip r:embed="rId2"/>
                                    <a:srcRect/>
                                    <a:stretch>
                                      <a:fillRect/>
                                    </a:stretch>
                                  </a:blipFill>
                                  <a:latin typeface="Cambria Math" panose="02040503050406030204" pitchFamily="18" charset="0"/>
                                  <a:ea typeface="微软雅黑" charset="0"/>
                                </a:rPr>
                                <m:t>(</m:t>
                              </m:r>
                              <m:r>
                                <a:rPr lang="en-US" altLang="zh-CN" sz="2000">
                                  <a:blipFill dpi="0" rotWithShape="1">
                                    <a:blip r:embed="rId2"/>
                                    <a:srcRect/>
                                    <a:stretch>
                                      <a:fillRect/>
                                    </a:stretch>
                                  </a:blipFill>
                                  <a:latin typeface="Cambria Math" panose="02040503050406030204" pitchFamily="18" charset="0"/>
                                  <a:ea typeface="微软雅黑" charset="0"/>
                                </a:rPr>
                                <m:t>𝑠</m:t>
                              </m:r>
                              <m:r>
                                <a:rPr lang="en-US" altLang="zh-CN" sz="2000">
                                  <a:blipFill dpi="0" rotWithShape="1">
                                    <a:blip r:embed="rId2"/>
                                    <a:srcRect/>
                                    <a:stretch>
                                      <a:fillRect/>
                                    </a:stretch>
                                  </a:blipFill>
                                  <a:latin typeface="Cambria Math" panose="02040503050406030204" pitchFamily="18" charset="0"/>
                                  <a:ea typeface="微软雅黑" charset="0"/>
                                </a:rPr>
                                <m:t>)</m:t>
                              </m:r>
                            </m:den>
                          </m:f>
                          <m:r>
                            <a:rPr lang="en-US" altLang="zh-CN" sz="2000">
                              <a:blipFill dpi="0" rotWithShape="1">
                                <a:blip r:embed="rId2"/>
                                <a:srcRect/>
                                <a:stretch>
                                  <a:fillRect/>
                                </a:stretch>
                              </a:blipFill>
                              <a:latin typeface="Cambria Math" panose="02040503050406030204" pitchFamily="18" charset="0"/>
                              <a:ea typeface="微软雅黑" charset="0"/>
                            </a:rPr>
                            <m:t>|</m:t>
                          </m:r>
                        </m:e>
                        <m:sub>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acc>
                                <m:accPr>
                                  <m:chr m:val="̂"/>
                                  <m:ctrlPr>
                                    <a:rPr lang="zh-CN" altLang="zh-CN" sz="2000" i="1">
                                      <a:blipFill dpi="0" rotWithShape="1">
                                        <a:blip r:embed="rId2"/>
                                        <a:srcRect/>
                                        <a:stretch>
                                          <a:fillRect/>
                                        </a:stretch>
                                      </a:blipFill>
                                      <a:latin typeface="Cambria Math" panose="02040503050406030204" pitchFamily="18" charset="0"/>
                                      <a:ea typeface="微软雅黑" charset="0"/>
                                    </a:rPr>
                                  </m:ctrlPr>
                                </m:accPr>
                                <m:e>
                                  <m:r>
                                    <a:rPr lang="en-US" altLang="zh-CN" sz="2000">
                                      <a:blipFill dpi="0" rotWithShape="1">
                                        <a:blip r:embed="rId2"/>
                                        <a:srcRect/>
                                        <a:stretch>
                                          <a:fillRect/>
                                        </a:stretch>
                                      </a:blipFill>
                                      <a:latin typeface="Cambria Math" panose="02040503050406030204" pitchFamily="18" charset="0"/>
                                      <a:ea typeface="微软雅黑" charset="0"/>
                                    </a:rPr>
                                    <m:t>𝑣</m:t>
                                  </m:r>
                                </m:e>
                              </m:acc>
                            </m:e>
                            <m:sub>
                              <m:r>
                                <a:rPr lang="en-US" altLang="zh-CN" sz="2000">
                                  <a:blipFill dpi="0" rotWithShape="1">
                                    <a:blip r:embed="rId2"/>
                                    <a:srcRect/>
                                    <a:stretch>
                                      <a:fillRect/>
                                    </a:stretch>
                                  </a:blipFill>
                                  <a:latin typeface="Cambria Math" panose="02040503050406030204" pitchFamily="18" charset="0"/>
                                  <a:ea typeface="微软雅黑" charset="0"/>
                                </a:rPr>
                                <m:t>𝑔</m:t>
                              </m:r>
                            </m:sub>
                          </m:sSub>
                          <m:r>
                            <a:rPr lang="en-US" altLang="zh-CN" sz="2000">
                              <a:blipFill dpi="0" rotWithShape="1">
                                <a:blip r:embed="rId2"/>
                                <a:srcRect/>
                                <a:stretch>
                                  <a:fillRect/>
                                </a:stretch>
                              </a:blipFill>
                              <a:latin typeface="Cambria Math" panose="02040503050406030204" pitchFamily="18" charset="0"/>
                              <a:ea typeface="微软雅黑" charset="0"/>
                            </a:rPr>
                            <m:t>(</m:t>
                          </m:r>
                          <m:r>
                            <a:rPr lang="en-US" altLang="zh-CN" sz="2000">
                              <a:blipFill dpi="0" rotWithShape="1">
                                <a:blip r:embed="rId2"/>
                                <a:srcRect/>
                                <a:stretch>
                                  <a:fillRect/>
                                </a:stretch>
                              </a:blipFill>
                              <a:latin typeface="Cambria Math" panose="02040503050406030204" pitchFamily="18" charset="0"/>
                              <a:ea typeface="微软雅黑" charset="0"/>
                            </a:rPr>
                            <m:t>𝑠</m:t>
                          </m:r>
                          <m:r>
                            <a:rPr lang="en-US" altLang="zh-CN" sz="2000">
                              <a:blipFill dpi="0" rotWithShape="1">
                                <a:blip r:embed="rId2"/>
                                <a:srcRect/>
                                <a:stretch>
                                  <a:fillRect/>
                                </a:stretch>
                              </a:blipFill>
                              <a:latin typeface="Cambria Math" panose="02040503050406030204" pitchFamily="18" charset="0"/>
                              <a:ea typeface="微软雅黑" charset="0"/>
                            </a:rPr>
                            <m:t>)=0</m:t>
                          </m:r>
                        </m:sub>
                      </m:sSub>
                      <m:r>
                        <a:rPr lang="en-US" altLang="zh-CN" sz="2000">
                          <a:blipFill dpi="0" rotWithShape="1">
                            <a:blip r:embed="rId2"/>
                            <a:srcRect/>
                            <a:stretch>
                              <a:fillRect/>
                            </a:stretch>
                          </a:blipFill>
                          <a:latin typeface="Cambria Math" panose="02040503050406030204" pitchFamily="18" charset="0"/>
                          <a:ea typeface="微软雅黑" charset="0"/>
                        </a:rPr>
                        <m:t>=</m:t>
                      </m:r>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r>
                            <a:rPr lang="en-US" altLang="zh-CN" sz="2000">
                              <a:blipFill dpi="0" rotWithShape="1">
                                <a:blip r:embed="rId2"/>
                                <a:srcRect/>
                                <a:stretch>
                                  <a:fillRect/>
                                </a:stretch>
                              </a:blipFill>
                              <a:latin typeface="Cambria Math" panose="02040503050406030204" pitchFamily="18" charset="0"/>
                              <a:ea typeface="微软雅黑" charset="0"/>
                            </a:rPr>
                            <m:t>19.1</m:t>
                          </m:r>
                        </m:num>
                        <m:den>
                          <m:r>
                            <a:rPr lang="en-US" altLang="zh-CN" sz="2000">
                              <a:blipFill dpi="0" rotWithShape="1">
                                <a:blip r:embed="rId2"/>
                                <a:srcRect/>
                                <a:stretch>
                                  <a:fillRect/>
                                </a:stretch>
                              </a:blipFill>
                              <a:latin typeface="Cambria Math" panose="02040503050406030204" pitchFamily="18" charset="0"/>
                              <a:ea typeface="微软雅黑" charset="0"/>
                            </a:rPr>
                            <m:t>1+7.37</m:t>
                          </m:r>
                          <m:r>
                            <a:rPr lang="zh-CN" altLang="en-US" sz="2000">
                              <a:blipFill dpi="0" rotWithShape="1">
                                <a:blip r:embed="rId2"/>
                                <a:srcRect/>
                                <a:stretch>
                                  <a:fillRect/>
                                </a:stretch>
                              </a:blipFill>
                              <a:latin typeface="Cambria Math" panose="02040503050406030204" pitchFamily="18" charset="0"/>
                              <a:ea typeface="微软雅黑" charset="0"/>
                            </a:rPr>
                            <m:t>∗</m:t>
                          </m:r>
                          <m:sSup>
                            <m:sSupPr>
                              <m:ctrlPr>
                                <a:rPr lang="zh-CN" altLang="zh-CN" sz="2000" i="1">
                                  <a:blipFill dpi="0" rotWithShape="1">
                                    <a:blip r:embed="rId2"/>
                                    <a:srcRect/>
                                    <a:stretch>
                                      <a:fillRect/>
                                    </a:stretch>
                                  </a:blipFill>
                                  <a:latin typeface="Cambria Math" panose="02040503050406030204" pitchFamily="18" charset="0"/>
                                  <a:ea typeface="微软雅黑" charset="0"/>
                                </a:rPr>
                              </m:ctrlPr>
                            </m:sSupPr>
                            <m:e>
                              <m:r>
                                <a:rPr lang="en-US" altLang="zh-CN" sz="2000">
                                  <a:blipFill dpi="0" rotWithShape="1">
                                    <a:blip r:embed="rId2"/>
                                    <a:srcRect/>
                                    <a:stretch>
                                      <a:fillRect/>
                                    </a:stretch>
                                  </a:blipFill>
                                  <a:latin typeface="Cambria Math" panose="02040503050406030204" pitchFamily="18" charset="0"/>
                                  <a:ea typeface="微软雅黑" charset="0"/>
                                </a:rPr>
                                <m:t>10</m:t>
                              </m:r>
                            </m:e>
                            <m:sup>
                              <m:r>
                                <a:rPr lang="zh-CN" altLang="en-US" sz="2000">
                                  <a:blipFill dpi="0" rotWithShape="1">
                                    <a:blip r:embed="rId2"/>
                                    <a:srcRect/>
                                    <a:stretch>
                                      <a:fillRect/>
                                    </a:stretch>
                                  </a:blipFill>
                                  <a:latin typeface="Cambria Math" panose="02040503050406030204" pitchFamily="18" charset="0"/>
                                  <a:ea typeface="微软雅黑" charset="0"/>
                                </a:rPr>
                                <m:t>−</m:t>
                              </m:r>
                              <m:r>
                                <a:rPr lang="en-US" altLang="zh-CN" sz="2000">
                                  <a:blipFill dpi="0" rotWithShape="1">
                                    <a:blip r:embed="rId2"/>
                                    <a:srcRect/>
                                    <a:stretch>
                                      <a:fillRect/>
                                    </a:stretch>
                                  </a:blipFill>
                                  <a:latin typeface="Cambria Math" panose="02040503050406030204" pitchFamily="18" charset="0"/>
                                  <a:ea typeface="微软雅黑" charset="0"/>
                                </a:rPr>
                                <m:t>5</m:t>
                              </m:r>
                            </m:sup>
                          </m:sSup>
                          <m:r>
                            <a:rPr lang="en-US" altLang="zh-CN" sz="2000">
                              <a:blipFill dpi="0" rotWithShape="1">
                                <a:blip r:embed="rId2"/>
                                <a:srcRect/>
                                <a:stretch>
                                  <a:fillRect/>
                                </a:stretch>
                              </a:blipFill>
                              <a:latin typeface="Cambria Math" panose="02040503050406030204" pitchFamily="18" charset="0"/>
                              <a:ea typeface="微软雅黑" charset="0"/>
                            </a:rPr>
                            <m:t>𝑠</m:t>
                          </m:r>
                        </m:den>
                      </m:f>
                    </m:oMath>
                  </m:oMathPara>
                </a14:m>
                <a:endParaRPr lang="zh-CN" altLang="zh-CN" sz="2000" dirty="0">
                  <a:blipFill dpi="0" rotWithShape="1">
                    <a:blip r:embed="rId2"/>
                    <a:srcRect/>
                    <a:stretch>
                      <a:fillRect/>
                    </a:stretch>
                  </a:blipFill>
                  <a:latin typeface="微软雅黑" charset="0"/>
                  <a:ea typeface="微软雅黑" charset="0"/>
                </a:endParaRPr>
              </a:p>
              <a:p>
                <a:r>
                  <a:rPr lang="en-US" altLang="zh-CN" sz="2000" dirty="0">
                    <a:blipFill dpi="0" rotWithShape="1">
                      <a:blip r:embed="rId2"/>
                      <a:srcRect/>
                      <a:stretch>
                        <a:fillRect/>
                      </a:stretch>
                    </a:blipFill>
                    <a:latin typeface="微软雅黑" charset="0"/>
                    <a:ea typeface="微软雅黑" charset="0"/>
                  </a:rPr>
                  <a:t>    </a:t>
                </a:r>
                <a:r>
                  <a:rPr lang="zh-CN" altLang="zh-CN" sz="2000" dirty="0">
                    <a:blipFill dpi="0" rotWithShape="1">
                      <a:blip r:embed="rId2"/>
                      <a:srcRect/>
                      <a:stretch>
                        <a:fillRect/>
                      </a:stretch>
                    </a:blipFill>
                    <a:latin typeface="微软雅黑" charset="0"/>
                    <a:ea typeface="微软雅黑" charset="0"/>
                  </a:rPr>
                  <a:t>锯齿波的幅值为</a:t>
                </a:r>
                <a:r>
                  <a:rPr lang="en-US" altLang="zh-CN" sz="2000" dirty="0">
                    <a:blipFill dpi="0" rotWithShape="1">
                      <a:blip r:embed="rId2"/>
                      <a:srcRect/>
                      <a:stretch>
                        <a:fillRect/>
                      </a:stretch>
                    </a:blipFill>
                    <a:latin typeface="微软雅黑" charset="0"/>
                    <a:ea typeface="微软雅黑" charset="0"/>
                  </a:rPr>
                  <a:t>0.9V-3.3V</a:t>
                </a:r>
                <a:r>
                  <a:rPr lang="zh-CN" altLang="zh-CN" sz="2000" dirty="0">
                    <a:blipFill dpi="0" rotWithShape="1">
                      <a:blip r:embed="rId2"/>
                      <a:srcRect/>
                      <a:stretch>
                        <a:fillRect/>
                      </a:stretch>
                    </a:blipFill>
                    <a:latin typeface="微软雅黑" charset="0"/>
                    <a:ea typeface="微软雅黑" charset="0"/>
                  </a:rPr>
                  <a:t>，传递函数为</a:t>
                </a:r>
                <a14:m>
                  <m:oMath xmlns:m="http://schemas.openxmlformats.org/officeDocument/2006/math">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𝐺</m:t>
                        </m:r>
                      </m:e>
                      <m:sub>
                        <m:r>
                          <a:rPr lang="en-US" altLang="zh-CN" sz="2000">
                            <a:blipFill dpi="0" rotWithShape="1">
                              <a:blip r:embed="rId2"/>
                              <a:srcRect/>
                              <a:stretch>
                                <a:fillRect/>
                              </a:stretch>
                            </a:blipFill>
                            <a:latin typeface="Cambria Math" panose="02040503050406030204" pitchFamily="18" charset="0"/>
                            <a:ea typeface="微软雅黑" charset="0"/>
                          </a:rPr>
                          <m:t>𝑚</m:t>
                        </m:r>
                      </m:sub>
                    </m:sSub>
                    <m:d>
                      <m:dPr>
                        <m:ctrlPr>
                          <a:rPr lang="zh-CN" altLang="zh-CN" sz="2000" i="1">
                            <a:blipFill dpi="0" rotWithShape="1">
                              <a:blip r:embed="rId2"/>
                              <a:srcRect/>
                              <a:stretch>
                                <a:fillRect/>
                              </a:stretch>
                            </a:blipFill>
                            <a:latin typeface="Cambria Math" panose="02040503050406030204" pitchFamily="18" charset="0"/>
                            <a:ea typeface="微软雅黑" charset="0"/>
                          </a:rPr>
                        </m:ctrlPr>
                      </m:dPr>
                      <m:e>
                        <m:r>
                          <a:rPr lang="en-US" altLang="zh-CN" sz="2000">
                            <a:blipFill dpi="0" rotWithShape="1">
                              <a:blip r:embed="rId2"/>
                              <a:srcRect/>
                              <a:stretch>
                                <a:fillRect/>
                              </a:stretch>
                            </a:blipFill>
                            <a:latin typeface="Cambria Math" panose="02040503050406030204" pitchFamily="18" charset="0"/>
                            <a:ea typeface="微软雅黑" charset="0"/>
                          </a:rPr>
                          <m:t>𝑠</m:t>
                        </m:r>
                      </m:e>
                    </m:d>
                    <m:r>
                      <a:rPr lang="en-US" altLang="zh-CN" sz="2000">
                        <a:blipFill dpi="0" rotWithShape="1">
                          <a:blip r:embed="rId2"/>
                          <a:srcRect/>
                          <a:stretch>
                            <a:fillRect/>
                          </a:stretch>
                        </a:blipFill>
                        <a:latin typeface="Cambria Math" panose="02040503050406030204" pitchFamily="18" charset="0"/>
                        <a:ea typeface="微软雅黑" charset="0"/>
                      </a:rPr>
                      <m:t>=1/2.4</m:t>
                    </m:r>
                  </m:oMath>
                </a14:m>
                <a:endParaRPr lang="zh-CN" altLang="zh-CN" sz="2000" dirty="0">
                  <a:blipFill dpi="0" rotWithShape="1">
                    <a:blip r:embed="rId2"/>
                    <a:srcRect/>
                    <a:stretch>
                      <a:fillRect/>
                    </a:stretch>
                  </a:blipFill>
                  <a:latin typeface="微软雅黑" charset="0"/>
                  <a:ea typeface="微软雅黑" charset="0"/>
                </a:endParaRPr>
              </a:p>
              <a:p>
                <a:pPr/>
                <a14:m>
                  <m:oMathPara xmlns:m="http://schemas.openxmlformats.org/officeDocument/2006/math">
                    <m:oMathParaPr>
                      <m:jc m:val="centerGroup"/>
                    </m:oMathParaPr>
                    <m:oMath xmlns:m="http://schemas.openxmlformats.org/officeDocument/2006/math">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𝐺</m:t>
                          </m:r>
                        </m:e>
                        <m:sub>
                          <m:r>
                            <a:rPr lang="en-US" altLang="zh-CN" sz="2000">
                              <a:blipFill dpi="0" rotWithShape="1">
                                <a:blip r:embed="rId2"/>
                                <a:srcRect/>
                                <a:stretch>
                                  <a:fillRect/>
                                </a:stretch>
                              </a:blipFill>
                              <a:latin typeface="Cambria Math" panose="02040503050406030204" pitchFamily="18" charset="0"/>
                              <a:ea typeface="微软雅黑" charset="0"/>
                            </a:rPr>
                            <m:t>0</m:t>
                          </m:r>
                        </m:sub>
                      </m:sSub>
                      <m:r>
                        <a:rPr lang="en-US" altLang="zh-CN" sz="2000">
                          <a:blipFill dpi="0" rotWithShape="1">
                            <a:blip r:embed="rId2"/>
                            <a:srcRect/>
                            <a:stretch>
                              <a:fillRect/>
                            </a:stretch>
                          </a:blipFill>
                          <a:latin typeface="Cambria Math" panose="02040503050406030204" pitchFamily="18" charset="0"/>
                          <a:ea typeface="微软雅黑" charset="0"/>
                        </a:rPr>
                        <m:t>=</m:t>
                      </m:r>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𝐺</m:t>
                          </m:r>
                        </m:e>
                        <m:sub>
                          <m:r>
                            <a:rPr lang="en-US" altLang="zh-CN" sz="2000">
                              <a:blipFill dpi="0" rotWithShape="1">
                                <a:blip r:embed="rId2"/>
                                <a:srcRect/>
                                <a:stretch>
                                  <a:fillRect/>
                                </a:stretch>
                              </a:blipFill>
                              <a:latin typeface="Cambria Math" panose="02040503050406030204" pitchFamily="18" charset="0"/>
                              <a:ea typeface="微软雅黑" charset="0"/>
                            </a:rPr>
                            <m:t>𝑚</m:t>
                          </m:r>
                        </m:sub>
                      </m:sSub>
                      <m:d>
                        <m:dPr>
                          <m:ctrlPr>
                            <a:rPr lang="zh-CN" altLang="zh-CN" sz="2000" i="1">
                              <a:blipFill dpi="0" rotWithShape="1">
                                <a:blip r:embed="rId2"/>
                                <a:srcRect/>
                                <a:stretch>
                                  <a:fillRect/>
                                </a:stretch>
                              </a:blipFill>
                              <a:latin typeface="Cambria Math" panose="02040503050406030204" pitchFamily="18" charset="0"/>
                              <a:ea typeface="微软雅黑" charset="0"/>
                            </a:rPr>
                          </m:ctrlPr>
                        </m:dPr>
                        <m:e>
                          <m:r>
                            <a:rPr lang="en-US" altLang="zh-CN" sz="2000">
                              <a:blipFill dpi="0" rotWithShape="1">
                                <a:blip r:embed="rId2"/>
                                <a:srcRect/>
                                <a:stretch>
                                  <a:fillRect/>
                                </a:stretch>
                              </a:blipFill>
                              <a:latin typeface="Cambria Math" panose="02040503050406030204" pitchFamily="18" charset="0"/>
                              <a:ea typeface="微软雅黑" charset="0"/>
                            </a:rPr>
                            <m:t>𝑠</m:t>
                          </m:r>
                        </m:e>
                      </m:d>
                      <m:sSub>
                        <m:sSubPr>
                          <m:ctrlPr>
                            <a:rPr lang="zh-CN" altLang="zh-CN" sz="2000" i="1">
                              <a:blipFill dpi="0" rotWithShape="1">
                                <a:blip r:embed="rId2"/>
                                <a:srcRect/>
                                <a:stretch>
                                  <a:fillRect/>
                                </a:stretch>
                              </a:blipFill>
                              <a:latin typeface="Cambria Math" panose="02040503050406030204" pitchFamily="18" charset="0"/>
                              <a:ea typeface="微软雅黑" charset="0"/>
                            </a:rPr>
                          </m:ctrlPr>
                        </m:sSubPr>
                        <m:e>
                          <m:r>
                            <a:rPr lang="en-US" altLang="zh-CN" sz="2000">
                              <a:blipFill dpi="0" rotWithShape="1">
                                <a:blip r:embed="rId2"/>
                                <a:srcRect/>
                                <a:stretch>
                                  <a:fillRect/>
                                </a:stretch>
                              </a:blipFill>
                              <a:latin typeface="Cambria Math" panose="02040503050406030204" pitchFamily="18" charset="0"/>
                              <a:ea typeface="微软雅黑" charset="0"/>
                            </a:rPr>
                            <m:t>𝐺</m:t>
                          </m:r>
                        </m:e>
                        <m:sub>
                          <m:r>
                            <a:rPr lang="en-US" altLang="zh-CN" sz="2000">
                              <a:blipFill dpi="0" rotWithShape="1">
                                <a:blip r:embed="rId2"/>
                                <a:srcRect/>
                                <a:stretch>
                                  <a:fillRect/>
                                </a:stretch>
                              </a:blipFill>
                              <a:latin typeface="Cambria Math" panose="02040503050406030204" pitchFamily="18" charset="0"/>
                              <a:ea typeface="微软雅黑" charset="0"/>
                            </a:rPr>
                            <m:t>𝑣𝑑</m:t>
                          </m:r>
                        </m:sub>
                      </m:sSub>
                      <m:d>
                        <m:dPr>
                          <m:ctrlPr>
                            <a:rPr lang="zh-CN" altLang="zh-CN" sz="2000" i="1">
                              <a:blipFill dpi="0" rotWithShape="1">
                                <a:blip r:embed="rId2"/>
                                <a:srcRect/>
                                <a:stretch>
                                  <a:fillRect/>
                                </a:stretch>
                              </a:blipFill>
                              <a:latin typeface="Cambria Math" panose="02040503050406030204" pitchFamily="18" charset="0"/>
                              <a:ea typeface="微软雅黑" charset="0"/>
                            </a:rPr>
                          </m:ctrlPr>
                        </m:dPr>
                        <m:e>
                          <m:r>
                            <a:rPr lang="en-US" altLang="zh-CN" sz="2000">
                              <a:blipFill dpi="0" rotWithShape="1">
                                <a:blip r:embed="rId2"/>
                                <a:srcRect/>
                                <a:stretch>
                                  <a:fillRect/>
                                </a:stretch>
                              </a:blipFill>
                              <a:latin typeface="Cambria Math" panose="02040503050406030204" pitchFamily="18" charset="0"/>
                              <a:ea typeface="微软雅黑" charset="0"/>
                            </a:rPr>
                            <m:t>𝑠</m:t>
                          </m:r>
                        </m:e>
                      </m:d>
                      <m:r>
                        <a:rPr lang="en-US" altLang="zh-CN" sz="2000">
                          <a:blipFill dpi="0" rotWithShape="1">
                            <a:blip r:embed="rId2"/>
                            <a:srcRect/>
                            <a:stretch>
                              <a:fillRect/>
                            </a:stretch>
                          </a:blipFill>
                          <a:latin typeface="Cambria Math" panose="02040503050406030204" pitchFamily="18" charset="0"/>
                          <a:ea typeface="微软雅黑" charset="0"/>
                        </a:rPr>
                        <m:t>=</m:t>
                      </m:r>
                      <m:f>
                        <m:fPr>
                          <m:ctrlPr>
                            <a:rPr lang="zh-CN" altLang="zh-CN" sz="2000" i="1">
                              <a:blipFill dpi="0" rotWithShape="1">
                                <a:blip r:embed="rId2"/>
                                <a:srcRect/>
                                <a:stretch>
                                  <a:fillRect/>
                                </a:stretch>
                              </a:blipFill>
                              <a:latin typeface="Cambria Math" panose="02040503050406030204" pitchFamily="18" charset="0"/>
                              <a:ea typeface="微软雅黑" charset="0"/>
                            </a:rPr>
                          </m:ctrlPr>
                        </m:fPr>
                        <m:num>
                          <m:r>
                            <a:rPr lang="en-US" altLang="zh-CN" sz="2000">
                              <a:blipFill dpi="0" rotWithShape="1">
                                <a:blip r:embed="rId2"/>
                                <a:srcRect/>
                                <a:stretch>
                                  <a:fillRect/>
                                </a:stretch>
                              </a:blipFill>
                              <a:latin typeface="Cambria Math" panose="02040503050406030204" pitchFamily="18" charset="0"/>
                              <a:ea typeface="微软雅黑" charset="0"/>
                            </a:rPr>
                            <m:t>7.99</m:t>
                          </m:r>
                        </m:num>
                        <m:den>
                          <m:r>
                            <a:rPr lang="en-US" altLang="zh-CN" sz="2000">
                              <a:blipFill dpi="0" rotWithShape="1">
                                <a:blip r:embed="rId2"/>
                                <a:srcRect/>
                                <a:stretch>
                                  <a:fillRect/>
                                </a:stretch>
                              </a:blipFill>
                              <a:latin typeface="Cambria Math" panose="02040503050406030204" pitchFamily="18" charset="0"/>
                              <a:ea typeface="微软雅黑" charset="0"/>
                            </a:rPr>
                            <m:t>1+7.37</m:t>
                          </m:r>
                          <m:r>
                            <a:rPr lang="zh-CN" altLang="en-US" sz="2000">
                              <a:blipFill dpi="0" rotWithShape="1">
                                <a:blip r:embed="rId2"/>
                                <a:srcRect/>
                                <a:stretch>
                                  <a:fillRect/>
                                </a:stretch>
                              </a:blipFill>
                              <a:latin typeface="Cambria Math" panose="02040503050406030204" pitchFamily="18" charset="0"/>
                              <a:ea typeface="微软雅黑" charset="0"/>
                            </a:rPr>
                            <m:t>∗</m:t>
                          </m:r>
                          <m:sSup>
                            <m:sSupPr>
                              <m:ctrlPr>
                                <a:rPr lang="zh-CN" altLang="zh-CN" sz="2000" i="1">
                                  <a:blipFill dpi="0" rotWithShape="1">
                                    <a:blip r:embed="rId2"/>
                                    <a:srcRect/>
                                    <a:stretch>
                                      <a:fillRect/>
                                    </a:stretch>
                                  </a:blipFill>
                                  <a:latin typeface="Cambria Math" panose="02040503050406030204" pitchFamily="18" charset="0"/>
                                  <a:ea typeface="微软雅黑" charset="0"/>
                                </a:rPr>
                              </m:ctrlPr>
                            </m:sSupPr>
                            <m:e>
                              <m:r>
                                <a:rPr lang="en-US" altLang="zh-CN" sz="2000">
                                  <a:blipFill dpi="0" rotWithShape="1">
                                    <a:blip r:embed="rId2"/>
                                    <a:srcRect/>
                                    <a:stretch>
                                      <a:fillRect/>
                                    </a:stretch>
                                  </a:blipFill>
                                  <a:latin typeface="Cambria Math" panose="02040503050406030204" pitchFamily="18" charset="0"/>
                                  <a:ea typeface="微软雅黑" charset="0"/>
                                </a:rPr>
                                <m:t>10</m:t>
                              </m:r>
                            </m:e>
                            <m:sup>
                              <m:r>
                                <a:rPr lang="zh-CN" altLang="en-US" sz="2000">
                                  <a:blipFill dpi="0" rotWithShape="1">
                                    <a:blip r:embed="rId2"/>
                                    <a:srcRect/>
                                    <a:stretch>
                                      <a:fillRect/>
                                    </a:stretch>
                                  </a:blipFill>
                                  <a:latin typeface="Cambria Math" panose="02040503050406030204" pitchFamily="18" charset="0"/>
                                  <a:ea typeface="微软雅黑" charset="0"/>
                                </a:rPr>
                                <m:t>−</m:t>
                              </m:r>
                              <m:r>
                                <a:rPr lang="en-US" altLang="zh-CN" sz="2000">
                                  <a:blipFill dpi="0" rotWithShape="1">
                                    <a:blip r:embed="rId2"/>
                                    <a:srcRect/>
                                    <a:stretch>
                                      <a:fillRect/>
                                    </a:stretch>
                                  </a:blipFill>
                                  <a:latin typeface="Cambria Math" panose="02040503050406030204" pitchFamily="18" charset="0"/>
                                  <a:ea typeface="微软雅黑" charset="0"/>
                                </a:rPr>
                                <m:t>5</m:t>
                              </m:r>
                            </m:sup>
                          </m:sSup>
                          <m:r>
                            <a:rPr lang="en-US" altLang="zh-CN" sz="2000">
                              <a:blipFill dpi="0" rotWithShape="1">
                                <a:blip r:embed="rId2"/>
                                <a:srcRect/>
                                <a:stretch>
                                  <a:fillRect/>
                                </a:stretch>
                              </a:blipFill>
                              <a:latin typeface="Cambria Math" panose="02040503050406030204" pitchFamily="18" charset="0"/>
                              <a:ea typeface="微软雅黑" charset="0"/>
                            </a:rPr>
                            <m:t>𝑠</m:t>
                          </m:r>
                        </m:den>
                      </m:f>
                    </m:oMath>
                  </m:oMathPara>
                </a14:m>
                <a:endParaRPr lang="zh-CN" altLang="en-US" sz="2000" dirty="0">
                  <a:blipFill dpi="0" rotWithShape="1">
                    <a:blip r:embed="rId2"/>
                    <a:srcRect/>
                    <a:stretch>
                      <a:fillRect/>
                    </a:stretch>
                  </a:blipFill>
                  <a:latin typeface="微软雅黑" charset="0"/>
                  <a:ea typeface="微软雅黑"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693418" y="1993295"/>
                <a:ext cx="11193782" cy="299768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301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91">
      <a:dk1>
        <a:srgbClr val="000000"/>
      </a:dk1>
      <a:lt1>
        <a:srgbClr val="FFFFFF"/>
      </a:lt1>
      <a:dk2>
        <a:srgbClr val="000000"/>
      </a:dk2>
      <a:lt2>
        <a:srgbClr val="FFFDFD"/>
      </a:lt2>
      <a:accent1>
        <a:srgbClr val="F0B169"/>
      </a:accent1>
      <a:accent2>
        <a:srgbClr val="F6EDD8"/>
      </a:accent2>
      <a:accent3>
        <a:srgbClr val="E2C99C"/>
      </a:accent3>
      <a:accent4>
        <a:srgbClr val="846249"/>
      </a:accent4>
      <a:accent5>
        <a:srgbClr val="919191"/>
      </a:accent5>
      <a:accent6>
        <a:srgbClr val="CACACA"/>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91">
    <a:dk1>
      <a:srgbClr val="000000"/>
    </a:dk1>
    <a:lt1>
      <a:srgbClr val="FFFFFF"/>
    </a:lt1>
    <a:dk2>
      <a:srgbClr val="000000"/>
    </a:dk2>
    <a:lt2>
      <a:srgbClr val="FFFDFD"/>
    </a:lt2>
    <a:accent1>
      <a:srgbClr val="F0B169"/>
    </a:accent1>
    <a:accent2>
      <a:srgbClr val="F6EDD8"/>
    </a:accent2>
    <a:accent3>
      <a:srgbClr val="E2C99C"/>
    </a:accent3>
    <a:accent4>
      <a:srgbClr val="846249"/>
    </a:accent4>
    <a:accent5>
      <a:srgbClr val="919191"/>
    </a:accent5>
    <a:accent6>
      <a:srgbClr val="CACACA"/>
    </a:accent6>
    <a:hlink>
      <a:srgbClr val="0563C1"/>
    </a:hlink>
    <a:folHlink>
      <a:srgbClr val="954F72"/>
    </a:folHlink>
  </a:clrScheme>
</a:themeOverride>
</file>

<file path=ppt/theme/themeOverride2.xml><?xml version="1.0" encoding="utf-8"?>
<a:themeOverride xmlns:a="http://schemas.openxmlformats.org/drawingml/2006/main">
  <a:clrScheme name="自定义 91">
    <a:dk1>
      <a:srgbClr val="000000"/>
    </a:dk1>
    <a:lt1>
      <a:srgbClr val="FFFFFF"/>
    </a:lt1>
    <a:dk2>
      <a:srgbClr val="000000"/>
    </a:dk2>
    <a:lt2>
      <a:srgbClr val="FFFDFD"/>
    </a:lt2>
    <a:accent1>
      <a:srgbClr val="F0B169"/>
    </a:accent1>
    <a:accent2>
      <a:srgbClr val="F6EDD8"/>
    </a:accent2>
    <a:accent3>
      <a:srgbClr val="E2C99C"/>
    </a:accent3>
    <a:accent4>
      <a:srgbClr val="846249"/>
    </a:accent4>
    <a:accent5>
      <a:srgbClr val="919191"/>
    </a:accent5>
    <a:accent6>
      <a:srgbClr val="CACACA"/>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1272</TotalTime>
  <Words>1049</Words>
  <Application>Microsoft Office PowerPoint</Application>
  <PresentationFormat>宽屏</PresentationFormat>
  <Paragraphs>204</Paragraphs>
  <Slides>30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宋体</vt:lpstr>
      <vt:lpstr>微软雅黑</vt:lpstr>
      <vt:lpstr>微软雅黑</vt:lpstr>
      <vt:lpstr>Arial</vt:lpstr>
      <vt:lpstr>Cambria Math</vt:lpstr>
      <vt:lpstr>Century Gothic</vt:lpstr>
      <vt:lpstr>Segoe UI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杨 德浩</cp:lastModifiedBy>
  <cp:revision>128</cp:revision>
  <dcterms:created xsi:type="dcterms:W3CDTF">2015-08-18T02:51:41Z</dcterms:created>
  <dcterms:modified xsi:type="dcterms:W3CDTF">2018-12-06T06:00:03Z</dcterms:modified>
  <cp:category/>
</cp:coreProperties>
</file>